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6"/>
  </p:notesMasterIdLst>
  <p:sldIdLst>
    <p:sldId id="256" r:id="rId5"/>
    <p:sldId id="332" r:id="rId6"/>
    <p:sldId id="312" r:id="rId7"/>
    <p:sldId id="265" r:id="rId8"/>
    <p:sldId id="272" r:id="rId9"/>
    <p:sldId id="308" r:id="rId10"/>
    <p:sldId id="306" r:id="rId11"/>
    <p:sldId id="277" r:id="rId12"/>
    <p:sldId id="313" r:id="rId13"/>
    <p:sldId id="321" r:id="rId14"/>
    <p:sldId id="281" r:id="rId15"/>
    <p:sldId id="271" r:id="rId16"/>
    <p:sldId id="322" r:id="rId17"/>
    <p:sldId id="273" r:id="rId18"/>
    <p:sldId id="274" r:id="rId19"/>
    <p:sldId id="275" r:id="rId20"/>
    <p:sldId id="276" r:id="rId21"/>
    <p:sldId id="323" r:id="rId22"/>
    <p:sldId id="280" r:id="rId23"/>
    <p:sldId id="285" r:id="rId24"/>
    <p:sldId id="283" r:id="rId25"/>
    <p:sldId id="324" r:id="rId26"/>
    <p:sldId id="311" r:id="rId27"/>
    <p:sldId id="268" r:id="rId28"/>
    <p:sldId id="320" r:id="rId29"/>
    <p:sldId id="325" r:id="rId30"/>
    <p:sldId id="269" r:id="rId31"/>
    <p:sldId id="326" r:id="rId32"/>
    <p:sldId id="327" r:id="rId33"/>
    <p:sldId id="328" r:id="rId34"/>
    <p:sldId id="32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a van der Klei" initials="SvdK" lastIdx="1" clrIdx="0">
    <p:extLst>
      <p:ext uri="{19B8F6BF-5375-455C-9EA6-DF929625EA0E}">
        <p15:presenceInfo xmlns:p15="http://schemas.microsoft.com/office/powerpoint/2012/main" userId="S::SAKI@mboutrecht.nl::26f8dca7-dad8-4fee-9de2-013c206560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0B0174-48CB-4644-8FEA-766F575AE817}" v="13" dt="2022-11-21T10:11:11.83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85302" autoAdjust="0"/>
  </p:normalViewPr>
  <p:slideViewPr>
    <p:cSldViewPr snapToGrid="0">
      <p:cViewPr varScale="1">
        <p:scale>
          <a:sx n="73" d="100"/>
          <a:sy n="73" d="100"/>
        </p:scale>
        <p:origin x="114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Hazendonk" userId="d80d1ef9-c8d4-4e24-a8f5-9a7d76050137" providerId="ADAL" clId="{CF0B0174-48CB-4644-8FEA-766F575AE817}"/>
    <pc:docChg chg="undo custSel addSld delSld modSld">
      <pc:chgData name="Nicole Hazendonk" userId="d80d1ef9-c8d4-4e24-a8f5-9a7d76050137" providerId="ADAL" clId="{CF0B0174-48CB-4644-8FEA-766F575AE817}" dt="2022-11-21T10:13:23.380" v="53" actId="47"/>
      <pc:docMkLst>
        <pc:docMk/>
      </pc:docMkLst>
      <pc:sldChg chg="modSp">
        <pc:chgData name="Nicole Hazendonk" userId="d80d1ef9-c8d4-4e24-a8f5-9a7d76050137" providerId="ADAL" clId="{CF0B0174-48CB-4644-8FEA-766F575AE817}" dt="2022-11-21T10:11:11.838" v="12" actId="20577"/>
        <pc:sldMkLst>
          <pc:docMk/>
          <pc:sldMk cId="827147056" sldId="256"/>
        </pc:sldMkLst>
        <pc:spChg chg="mod">
          <ac:chgData name="Nicole Hazendonk" userId="d80d1ef9-c8d4-4e24-a8f5-9a7d76050137" providerId="ADAL" clId="{CF0B0174-48CB-4644-8FEA-766F575AE817}" dt="2022-11-21T10:11:11.838" v="12" actId="20577"/>
          <ac:spMkLst>
            <pc:docMk/>
            <pc:sldMk cId="827147056" sldId="256"/>
            <ac:spMk id="2" creationId="{FE933033-35E4-4551-91E4-ED1D2D27E3E8}"/>
          </ac:spMkLst>
        </pc:spChg>
      </pc:sldChg>
      <pc:sldChg chg="del">
        <pc:chgData name="Nicole Hazendonk" userId="d80d1ef9-c8d4-4e24-a8f5-9a7d76050137" providerId="ADAL" clId="{CF0B0174-48CB-4644-8FEA-766F575AE817}" dt="2022-11-21T10:11:17.911" v="13" actId="2696"/>
        <pc:sldMkLst>
          <pc:docMk/>
          <pc:sldMk cId="2901752900" sldId="257"/>
        </pc:sldMkLst>
      </pc:sldChg>
      <pc:sldChg chg="del">
        <pc:chgData name="Nicole Hazendonk" userId="d80d1ef9-c8d4-4e24-a8f5-9a7d76050137" providerId="ADAL" clId="{CF0B0174-48CB-4644-8FEA-766F575AE817}" dt="2022-11-21T10:12:12.230" v="31" actId="47"/>
        <pc:sldMkLst>
          <pc:docMk/>
          <pc:sldMk cId="177292930" sldId="260"/>
        </pc:sldMkLst>
      </pc:sldChg>
      <pc:sldChg chg="del">
        <pc:chgData name="Nicole Hazendonk" userId="d80d1ef9-c8d4-4e24-a8f5-9a7d76050137" providerId="ADAL" clId="{CF0B0174-48CB-4644-8FEA-766F575AE817}" dt="2022-11-21T10:12:00.523" v="28" actId="47"/>
        <pc:sldMkLst>
          <pc:docMk/>
          <pc:sldMk cId="2942529233" sldId="261"/>
        </pc:sldMkLst>
      </pc:sldChg>
      <pc:sldChg chg="del">
        <pc:chgData name="Nicole Hazendonk" userId="d80d1ef9-c8d4-4e24-a8f5-9a7d76050137" providerId="ADAL" clId="{CF0B0174-48CB-4644-8FEA-766F575AE817}" dt="2022-11-21T10:12:25.836" v="35" actId="47"/>
        <pc:sldMkLst>
          <pc:docMk/>
          <pc:sldMk cId="2106623829" sldId="266"/>
        </pc:sldMkLst>
      </pc:sldChg>
      <pc:sldChg chg="del">
        <pc:chgData name="Nicole Hazendonk" userId="d80d1ef9-c8d4-4e24-a8f5-9a7d76050137" providerId="ADAL" clId="{CF0B0174-48CB-4644-8FEA-766F575AE817}" dt="2022-11-21T10:13:23.380" v="53" actId="47"/>
        <pc:sldMkLst>
          <pc:docMk/>
          <pc:sldMk cId="2416044663" sldId="270"/>
        </pc:sldMkLst>
      </pc:sldChg>
      <pc:sldChg chg="del">
        <pc:chgData name="Nicole Hazendonk" userId="d80d1ef9-c8d4-4e24-a8f5-9a7d76050137" providerId="ADAL" clId="{CF0B0174-48CB-4644-8FEA-766F575AE817}" dt="2022-11-21T10:11:53.502" v="27" actId="47"/>
        <pc:sldMkLst>
          <pc:docMk/>
          <pc:sldMk cId="1830280465" sldId="278"/>
        </pc:sldMkLst>
      </pc:sldChg>
      <pc:sldChg chg="del">
        <pc:chgData name="Nicole Hazendonk" userId="d80d1ef9-c8d4-4e24-a8f5-9a7d76050137" providerId="ADAL" clId="{CF0B0174-48CB-4644-8FEA-766F575AE817}" dt="2022-11-21T10:12:22.967" v="32" actId="47"/>
        <pc:sldMkLst>
          <pc:docMk/>
          <pc:sldMk cId="1344957362" sldId="279"/>
        </pc:sldMkLst>
      </pc:sldChg>
      <pc:sldChg chg="del">
        <pc:chgData name="Nicole Hazendonk" userId="d80d1ef9-c8d4-4e24-a8f5-9a7d76050137" providerId="ADAL" clId="{CF0B0174-48CB-4644-8FEA-766F575AE817}" dt="2022-11-21T10:12:23.956" v="33" actId="47"/>
        <pc:sldMkLst>
          <pc:docMk/>
          <pc:sldMk cId="3316159615" sldId="282"/>
        </pc:sldMkLst>
      </pc:sldChg>
      <pc:sldChg chg="del">
        <pc:chgData name="Nicole Hazendonk" userId="d80d1ef9-c8d4-4e24-a8f5-9a7d76050137" providerId="ADAL" clId="{CF0B0174-48CB-4644-8FEA-766F575AE817}" dt="2022-11-21T10:12:28.486" v="38" actId="47"/>
        <pc:sldMkLst>
          <pc:docMk/>
          <pc:sldMk cId="3071660316" sldId="296"/>
        </pc:sldMkLst>
      </pc:sldChg>
      <pc:sldChg chg="del">
        <pc:chgData name="Nicole Hazendonk" userId="d80d1ef9-c8d4-4e24-a8f5-9a7d76050137" providerId="ADAL" clId="{CF0B0174-48CB-4644-8FEA-766F575AE817}" dt="2022-11-21T10:12:29.241" v="39" actId="47"/>
        <pc:sldMkLst>
          <pc:docMk/>
          <pc:sldMk cId="3275022477" sldId="297"/>
        </pc:sldMkLst>
      </pc:sldChg>
      <pc:sldChg chg="del">
        <pc:chgData name="Nicole Hazendonk" userId="d80d1ef9-c8d4-4e24-a8f5-9a7d76050137" providerId="ADAL" clId="{CF0B0174-48CB-4644-8FEA-766F575AE817}" dt="2022-11-21T10:12:29.941" v="40" actId="47"/>
        <pc:sldMkLst>
          <pc:docMk/>
          <pc:sldMk cId="1805688919" sldId="298"/>
        </pc:sldMkLst>
      </pc:sldChg>
      <pc:sldChg chg="del">
        <pc:chgData name="Nicole Hazendonk" userId="d80d1ef9-c8d4-4e24-a8f5-9a7d76050137" providerId="ADAL" clId="{CF0B0174-48CB-4644-8FEA-766F575AE817}" dt="2022-11-21T10:12:04.968" v="30" actId="47"/>
        <pc:sldMkLst>
          <pc:docMk/>
          <pc:sldMk cId="2225188567" sldId="303"/>
        </pc:sldMkLst>
      </pc:sldChg>
      <pc:sldChg chg="del">
        <pc:chgData name="Nicole Hazendonk" userId="d80d1ef9-c8d4-4e24-a8f5-9a7d76050137" providerId="ADAL" clId="{CF0B0174-48CB-4644-8FEA-766F575AE817}" dt="2022-11-21T10:12:30.766" v="41" actId="47"/>
        <pc:sldMkLst>
          <pc:docMk/>
          <pc:sldMk cId="4228910135" sldId="307"/>
        </pc:sldMkLst>
      </pc:sldChg>
      <pc:sldChg chg="del">
        <pc:chgData name="Nicole Hazendonk" userId="d80d1ef9-c8d4-4e24-a8f5-9a7d76050137" providerId="ADAL" clId="{CF0B0174-48CB-4644-8FEA-766F575AE817}" dt="2022-11-21T10:12:03.999" v="29" actId="47"/>
        <pc:sldMkLst>
          <pc:docMk/>
          <pc:sldMk cId="185720868" sldId="310"/>
        </pc:sldMkLst>
      </pc:sldChg>
      <pc:sldChg chg="del">
        <pc:chgData name="Nicole Hazendonk" userId="d80d1ef9-c8d4-4e24-a8f5-9a7d76050137" providerId="ADAL" clId="{CF0B0174-48CB-4644-8FEA-766F575AE817}" dt="2022-11-21T10:12:26.856" v="36" actId="47"/>
        <pc:sldMkLst>
          <pc:docMk/>
          <pc:sldMk cId="4165765197" sldId="314"/>
        </pc:sldMkLst>
      </pc:sldChg>
      <pc:sldChg chg="del">
        <pc:chgData name="Nicole Hazendonk" userId="d80d1ef9-c8d4-4e24-a8f5-9a7d76050137" providerId="ADAL" clId="{CF0B0174-48CB-4644-8FEA-766F575AE817}" dt="2022-11-21T10:12:27.706" v="37" actId="47"/>
        <pc:sldMkLst>
          <pc:docMk/>
          <pc:sldMk cId="3863638594" sldId="315"/>
        </pc:sldMkLst>
      </pc:sldChg>
      <pc:sldChg chg="del">
        <pc:chgData name="Nicole Hazendonk" userId="d80d1ef9-c8d4-4e24-a8f5-9a7d76050137" providerId="ADAL" clId="{CF0B0174-48CB-4644-8FEA-766F575AE817}" dt="2022-11-21T10:12:24.882" v="34" actId="47"/>
        <pc:sldMkLst>
          <pc:docMk/>
          <pc:sldMk cId="2435550955" sldId="317"/>
        </pc:sldMkLst>
      </pc:sldChg>
      <pc:sldChg chg="del">
        <pc:chgData name="Nicole Hazendonk" userId="d80d1ef9-c8d4-4e24-a8f5-9a7d76050137" providerId="ADAL" clId="{CF0B0174-48CB-4644-8FEA-766F575AE817}" dt="2022-11-21T10:11:19.343" v="14" actId="47"/>
        <pc:sldMkLst>
          <pc:docMk/>
          <pc:sldMk cId="1294119222" sldId="319"/>
        </pc:sldMkLst>
      </pc:sldChg>
      <pc:sldChg chg="add del">
        <pc:chgData name="Nicole Hazendonk" userId="d80d1ef9-c8d4-4e24-a8f5-9a7d76050137" providerId="ADAL" clId="{CF0B0174-48CB-4644-8FEA-766F575AE817}" dt="2022-11-21T10:12:35.802" v="46" actId="47"/>
        <pc:sldMkLst>
          <pc:docMk/>
          <pc:sldMk cId="782860965" sldId="321"/>
        </pc:sldMkLst>
      </pc:sldChg>
      <pc:sldChg chg="modSp mod">
        <pc:chgData name="Nicole Hazendonk" userId="d80d1ef9-c8d4-4e24-a8f5-9a7d76050137" providerId="ADAL" clId="{CF0B0174-48CB-4644-8FEA-766F575AE817}" dt="2022-11-21T10:13:18.153" v="52" actId="20577"/>
        <pc:sldMkLst>
          <pc:docMk/>
          <pc:sldMk cId="3425545341" sldId="329"/>
        </pc:sldMkLst>
        <pc:spChg chg="mod">
          <ac:chgData name="Nicole Hazendonk" userId="d80d1ef9-c8d4-4e24-a8f5-9a7d76050137" providerId="ADAL" clId="{CF0B0174-48CB-4644-8FEA-766F575AE817}" dt="2022-11-21T10:13:18.153" v="52" actId="20577"/>
          <ac:spMkLst>
            <pc:docMk/>
            <pc:sldMk cId="3425545341" sldId="329"/>
            <ac:spMk id="3" creationId="{689025E0-B203-4BBD-9F4D-1693E72BC516}"/>
          </ac:spMkLst>
        </pc:spChg>
      </pc:sldChg>
      <pc:sldChg chg="del">
        <pc:chgData name="Nicole Hazendonk" userId="d80d1ef9-c8d4-4e24-a8f5-9a7d76050137" providerId="ADAL" clId="{CF0B0174-48CB-4644-8FEA-766F575AE817}" dt="2022-11-21T10:12:32.130" v="43" actId="47"/>
        <pc:sldMkLst>
          <pc:docMk/>
          <pc:sldMk cId="4121593977" sldId="330"/>
        </pc:sldMkLst>
      </pc:sldChg>
      <pc:sldChg chg="del">
        <pc:chgData name="Nicole Hazendonk" userId="d80d1ef9-c8d4-4e24-a8f5-9a7d76050137" providerId="ADAL" clId="{CF0B0174-48CB-4644-8FEA-766F575AE817}" dt="2022-11-21T10:12:32.803" v="44" actId="47"/>
        <pc:sldMkLst>
          <pc:docMk/>
          <pc:sldMk cId="3577631506" sldId="331"/>
        </pc:sldMkLst>
      </pc:sldChg>
      <pc:sldChg chg="modSp mod">
        <pc:chgData name="Nicole Hazendonk" userId="d80d1ef9-c8d4-4e24-a8f5-9a7d76050137" providerId="ADAL" clId="{CF0B0174-48CB-4644-8FEA-766F575AE817}" dt="2022-11-21T10:11:46.022" v="26" actId="27636"/>
        <pc:sldMkLst>
          <pc:docMk/>
          <pc:sldMk cId="1178754095" sldId="332"/>
        </pc:sldMkLst>
        <pc:spChg chg="mod">
          <ac:chgData name="Nicole Hazendonk" userId="d80d1ef9-c8d4-4e24-a8f5-9a7d76050137" providerId="ADAL" clId="{CF0B0174-48CB-4644-8FEA-766F575AE817}" dt="2022-11-21T10:11:46.022" v="26" actId="27636"/>
          <ac:spMkLst>
            <pc:docMk/>
            <pc:sldMk cId="1178754095" sldId="332"/>
            <ac:spMk id="3" creationId="{E132E5E5-CEEC-4485-8C25-CD2AFB822F3A}"/>
          </ac:spMkLst>
        </pc:spChg>
      </pc:sldChg>
      <pc:sldChg chg="del">
        <pc:chgData name="Nicole Hazendonk" userId="d80d1ef9-c8d4-4e24-a8f5-9a7d76050137" providerId="ADAL" clId="{CF0B0174-48CB-4644-8FEA-766F575AE817}" dt="2022-11-21T10:11:20.982" v="15" actId="47"/>
        <pc:sldMkLst>
          <pc:docMk/>
          <pc:sldMk cId="4265068995" sldId="333"/>
        </pc:sldMkLst>
      </pc:sldChg>
      <pc:sldChg chg="del">
        <pc:chgData name="Nicole Hazendonk" userId="d80d1ef9-c8d4-4e24-a8f5-9a7d76050137" providerId="ADAL" clId="{CF0B0174-48CB-4644-8FEA-766F575AE817}" dt="2022-11-21T10:12:31.446" v="42" actId="47"/>
        <pc:sldMkLst>
          <pc:docMk/>
          <pc:sldMk cId="3545953919" sldId="334"/>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501EED-6159-4E17-B9A4-480A44E7C1F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A99C215-11E6-4FAA-9FE2-D28B52D923BB}">
      <dgm:prSet/>
      <dgm:spPr/>
      <dgm:t>
        <a:bodyPr/>
        <a:lstStyle/>
        <a:p>
          <a:r>
            <a:rPr lang="nl-NL" dirty="0"/>
            <a:t>Informatie wordt ontvangen, </a:t>
          </a:r>
          <a:r>
            <a:rPr lang="nl-NL" b="0" i="0" dirty="0"/>
            <a:t>gesignaleerd vanuit zintuigen</a:t>
          </a:r>
        </a:p>
        <a:p>
          <a:endParaRPr lang="nl-NL" b="0" i="0" dirty="0"/>
        </a:p>
        <a:p>
          <a:r>
            <a:rPr lang="nl-NL" b="0" i="0" dirty="0"/>
            <a:t>PRIMAIR SCHORSGEBIED</a:t>
          </a:r>
          <a:endParaRPr lang="en-US" dirty="0"/>
        </a:p>
      </dgm:t>
    </dgm:pt>
    <dgm:pt modelId="{938BA74D-A8FF-4BB8-952A-8E2349336CE1}" type="parTrans" cxnId="{F11D3DF0-8295-4069-A92C-448EB81D7B11}">
      <dgm:prSet/>
      <dgm:spPr/>
      <dgm:t>
        <a:bodyPr/>
        <a:lstStyle/>
        <a:p>
          <a:endParaRPr lang="en-US"/>
        </a:p>
      </dgm:t>
    </dgm:pt>
    <dgm:pt modelId="{B821CAD2-806F-4AD8-B4A6-6A5E3B8BBF2F}" type="sibTrans" cxnId="{F11D3DF0-8295-4069-A92C-448EB81D7B11}">
      <dgm:prSet/>
      <dgm:spPr/>
      <dgm:t>
        <a:bodyPr/>
        <a:lstStyle/>
        <a:p>
          <a:endParaRPr lang="en-US"/>
        </a:p>
      </dgm:t>
    </dgm:pt>
    <dgm:pt modelId="{FC059F02-EB30-48E6-A7CF-A05A0122695C}">
      <dgm:prSet/>
      <dgm:spPr/>
      <dgm:t>
        <a:bodyPr/>
        <a:lstStyle/>
        <a:p>
          <a:r>
            <a:rPr lang="nl-NL" dirty="0"/>
            <a:t>Informatie wordt herkend:</a:t>
          </a:r>
        </a:p>
        <a:p>
          <a:br>
            <a:rPr lang="nl-NL" dirty="0"/>
          </a:br>
          <a:r>
            <a:rPr lang="nl-NL" b="0" i="0" dirty="0"/>
            <a:t>SECUNDAIR SCHORSGEBIED</a:t>
          </a:r>
          <a:endParaRPr lang="en-US" dirty="0"/>
        </a:p>
      </dgm:t>
    </dgm:pt>
    <dgm:pt modelId="{FE19A1BC-1AEA-4D9E-884C-3B2609D2FFC8}" type="parTrans" cxnId="{27AC68AB-DF32-4C57-A9B9-071370EE5622}">
      <dgm:prSet/>
      <dgm:spPr/>
      <dgm:t>
        <a:bodyPr/>
        <a:lstStyle/>
        <a:p>
          <a:endParaRPr lang="en-US"/>
        </a:p>
      </dgm:t>
    </dgm:pt>
    <dgm:pt modelId="{434A1E4F-9206-4839-93B2-8AE9F58DF696}" type="sibTrans" cxnId="{27AC68AB-DF32-4C57-A9B9-071370EE5622}">
      <dgm:prSet/>
      <dgm:spPr/>
      <dgm:t>
        <a:bodyPr/>
        <a:lstStyle/>
        <a:p>
          <a:endParaRPr lang="en-US"/>
        </a:p>
      </dgm:t>
    </dgm:pt>
    <dgm:pt modelId="{3E8606BB-BD88-47F6-95CC-C7794364F823}">
      <dgm:prSet/>
      <dgm:spPr/>
      <dgm:t>
        <a:bodyPr/>
        <a:lstStyle/>
        <a:p>
          <a:r>
            <a:rPr lang="nl-NL" dirty="0"/>
            <a:t>informatie wordt geïnterpreteerd (</a:t>
          </a:r>
          <a:r>
            <a:rPr lang="nl-NL" b="0" i="0" dirty="0"/>
            <a:t>snappen wat er aan de hand is): </a:t>
          </a:r>
        </a:p>
        <a:p>
          <a:endParaRPr lang="nl-NL" b="0" i="0" dirty="0">
            <a:sym typeface="Wingdings" panose="05000000000000000000" pitchFamily="2" charset="2"/>
          </a:endParaRPr>
        </a:p>
        <a:p>
          <a:r>
            <a:rPr lang="nl-NL" b="0" i="0" dirty="0">
              <a:sym typeface="Wingdings" panose="05000000000000000000" pitchFamily="2" charset="2"/>
            </a:rPr>
            <a:t>TERTIAIR SCHORSGEBIED       </a:t>
          </a:r>
          <a:r>
            <a:rPr lang="nl-NL" b="0" i="0" dirty="0">
              <a:solidFill>
                <a:schemeClr val="tx1"/>
              </a:solidFill>
              <a:sym typeface="Wingdings" panose="05000000000000000000" pitchFamily="2" charset="2"/>
            </a:rPr>
            <a:t>(= hogere hersenfuncties)</a:t>
          </a:r>
        </a:p>
        <a:p>
          <a:r>
            <a:rPr lang="nl-NL" b="0" i="0" dirty="0"/>
            <a:t> </a:t>
          </a:r>
          <a:endParaRPr lang="en-US" dirty="0"/>
        </a:p>
      </dgm:t>
    </dgm:pt>
    <dgm:pt modelId="{848EA9EA-C9E5-4EB4-AD90-5E63E5A9DCDA}" type="parTrans" cxnId="{981E638B-3663-4707-A2C7-A7CC4D48C948}">
      <dgm:prSet/>
      <dgm:spPr/>
      <dgm:t>
        <a:bodyPr/>
        <a:lstStyle/>
        <a:p>
          <a:endParaRPr lang="en-US"/>
        </a:p>
      </dgm:t>
    </dgm:pt>
    <dgm:pt modelId="{824B5F09-E529-4C5A-BDC8-9618287EE07D}" type="sibTrans" cxnId="{981E638B-3663-4707-A2C7-A7CC4D48C948}">
      <dgm:prSet/>
      <dgm:spPr/>
      <dgm:t>
        <a:bodyPr/>
        <a:lstStyle/>
        <a:p>
          <a:endParaRPr lang="en-US"/>
        </a:p>
      </dgm:t>
    </dgm:pt>
    <dgm:pt modelId="{7232ACF7-2B66-4E39-B34A-AF77B715B5BE}" type="pres">
      <dgm:prSet presAssocID="{1A501EED-6159-4E17-B9A4-480A44E7C1FC}" presName="linear" presStyleCnt="0">
        <dgm:presLayoutVars>
          <dgm:animLvl val="lvl"/>
          <dgm:resizeHandles val="exact"/>
        </dgm:presLayoutVars>
      </dgm:prSet>
      <dgm:spPr/>
    </dgm:pt>
    <dgm:pt modelId="{2C35B1F6-2EDC-4FDE-A033-2E8DCF2724DA}" type="pres">
      <dgm:prSet presAssocID="{4A99C215-11E6-4FAA-9FE2-D28B52D923BB}" presName="parentText" presStyleLbl="node1" presStyleIdx="0" presStyleCnt="3">
        <dgm:presLayoutVars>
          <dgm:chMax val="0"/>
          <dgm:bulletEnabled val="1"/>
        </dgm:presLayoutVars>
      </dgm:prSet>
      <dgm:spPr/>
    </dgm:pt>
    <dgm:pt modelId="{E2ADA5E2-148F-4F50-8398-DED7A27B10F5}" type="pres">
      <dgm:prSet presAssocID="{B821CAD2-806F-4AD8-B4A6-6A5E3B8BBF2F}" presName="spacer" presStyleCnt="0"/>
      <dgm:spPr/>
    </dgm:pt>
    <dgm:pt modelId="{B0BA1DCA-3B49-469F-91F2-B1573E7650E5}" type="pres">
      <dgm:prSet presAssocID="{FC059F02-EB30-48E6-A7CF-A05A0122695C}" presName="parentText" presStyleLbl="node1" presStyleIdx="1" presStyleCnt="3">
        <dgm:presLayoutVars>
          <dgm:chMax val="0"/>
          <dgm:bulletEnabled val="1"/>
        </dgm:presLayoutVars>
      </dgm:prSet>
      <dgm:spPr/>
    </dgm:pt>
    <dgm:pt modelId="{CA72CCBF-94CD-47CB-9E93-F096320296A3}" type="pres">
      <dgm:prSet presAssocID="{434A1E4F-9206-4839-93B2-8AE9F58DF696}" presName="spacer" presStyleCnt="0"/>
      <dgm:spPr/>
    </dgm:pt>
    <dgm:pt modelId="{56A5DD6C-A581-459E-883C-4394E4D1B95F}" type="pres">
      <dgm:prSet presAssocID="{3E8606BB-BD88-47F6-95CC-C7794364F823}" presName="parentText" presStyleLbl="node1" presStyleIdx="2" presStyleCnt="3">
        <dgm:presLayoutVars>
          <dgm:chMax val="0"/>
          <dgm:bulletEnabled val="1"/>
        </dgm:presLayoutVars>
      </dgm:prSet>
      <dgm:spPr/>
    </dgm:pt>
  </dgm:ptLst>
  <dgm:cxnLst>
    <dgm:cxn modelId="{19E01F3C-875C-40D3-9B10-64F8C9DCF7FE}" type="presOf" srcId="{1A501EED-6159-4E17-B9A4-480A44E7C1FC}" destId="{7232ACF7-2B66-4E39-B34A-AF77B715B5BE}" srcOrd="0" destOrd="0" presId="urn:microsoft.com/office/officeart/2005/8/layout/vList2"/>
    <dgm:cxn modelId="{72FC1387-0651-431C-A51D-E8C4BA267372}" type="presOf" srcId="{FC059F02-EB30-48E6-A7CF-A05A0122695C}" destId="{B0BA1DCA-3B49-469F-91F2-B1573E7650E5}" srcOrd="0" destOrd="0" presId="urn:microsoft.com/office/officeart/2005/8/layout/vList2"/>
    <dgm:cxn modelId="{981E638B-3663-4707-A2C7-A7CC4D48C948}" srcId="{1A501EED-6159-4E17-B9A4-480A44E7C1FC}" destId="{3E8606BB-BD88-47F6-95CC-C7794364F823}" srcOrd="2" destOrd="0" parTransId="{848EA9EA-C9E5-4EB4-AD90-5E63E5A9DCDA}" sibTransId="{824B5F09-E529-4C5A-BDC8-9618287EE07D}"/>
    <dgm:cxn modelId="{9799729E-C0B1-45A5-9685-FB1F7DD7723A}" type="presOf" srcId="{4A99C215-11E6-4FAA-9FE2-D28B52D923BB}" destId="{2C35B1F6-2EDC-4FDE-A033-2E8DCF2724DA}" srcOrd="0" destOrd="0" presId="urn:microsoft.com/office/officeart/2005/8/layout/vList2"/>
    <dgm:cxn modelId="{72023AA3-A070-497D-9665-85C794AF3D6C}" type="presOf" srcId="{3E8606BB-BD88-47F6-95CC-C7794364F823}" destId="{56A5DD6C-A581-459E-883C-4394E4D1B95F}" srcOrd="0" destOrd="0" presId="urn:microsoft.com/office/officeart/2005/8/layout/vList2"/>
    <dgm:cxn modelId="{27AC68AB-DF32-4C57-A9B9-071370EE5622}" srcId="{1A501EED-6159-4E17-B9A4-480A44E7C1FC}" destId="{FC059F02-EB30-48E6-A7CF-A05A0122695C}" srcOrd="1" destOrd="0" parTransId="{FE19A1BC-1AEA-4D9E-884C-3B2609D2FFC8}" sibTransId="{434A1E4F-9206-4839-93B2-8AE9F58DF696}"/>
    <dgm:cxn modelId="{F11D3DF0-8295-4069-A92C-448EB81D7B11}" srcId="{1A501EED-6159-4E17-B9A4-480A44E7C1FC}" destId="{4A99C215-11E6-4FAA-9FE2-D28B52D923BB}" srcOrd="0" destOrd="0" parTransId="{938BA74D-A8FF-4BB8-952A-8E2349336CE1}" sibTransId="{B821CAD2-806F-4AD8-B4A6-6A5E3B8BBF2F}"/>
    <dgm:cxn modelId="{FF910C00-6216-470A-9BDD-A959736F09D1}" type="presParOf" srcId="{7232ACF7-2B66-4E39-B34A-AF77B715B5BE}" destId="{2C35B1F6-2EDC-4FDE-A033-2E8DCF2724DA}" srcOrd="0" destOrd="0" presId="urn:microsoft.com/office/officeart/2005/8/layout/vList2"/>
    <dgm:cxn modelId="{C3B6FC65-6E76-489D-B780-B91D65AFB539}" type="presParOf" srcId="{7232ACF7-2B66-4E39-B34A-AF77B715B5BE}" destId="{E2ADA5E2-148F-4F50-8398-DED7A27B10F5}" srcOrd="1" destOrd="0" presId="urn:microsoft.com/office/officeart/2005/8/layout/vList2"/>
    <dgm:cxn modelId="{60D48408-7123-48FA-A4B4-EA756DC164A3}" type="presParOf" srcId="{7232ACF7-2B66-4E39-B34A-AF77B715B5BE}" destId="{B0BA1DCA-3B49-469F-91F2-B1573E7650E5}" srcOrd="2" destOrd="0" presId="urn:microsoft.com/office/officeart/2005/8/layout/vList2"/>
    <dgm:cxn modelId="{0A3FD193-B3E8-4AA9-9081-387B91B14F40}" type="presParOf" srcId="{7232ACF7-2B66-4E39-B34A-AF77B715B5BE}" destId="{CA72CCBF-94CD-47CB-9E93-F096320296A3}" srcOrd="3" destOrd="0" presId="urn:microsoft.com/office/officeart/2005/8/layout/vList2"/>
    <dgm:cxn modelId="{8FEA897B-2616-4CBA-AC16-49F40FEEB6CD}" type="presParOf" srcId="{7232ACF7-2B66-4E39-B34A-AF77B715B5BE}" destId="{56A5DD6C-A581-459E-883C-4394E4D1B95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526CA6-8CEE-4058-96AB-877DC698DC5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1E00A99-D24C-494E-ADF8-4E317C2B2BF0}">
      <dgm:prSet/>
      <dgm:spPr/>
      <dgm:t>
        <a:bodyPr/>
        <a:lstStyle/>
        <a:p>
          <a:pPr>
            <a:lnSpc>
              <a:spcPct val="100000"/>
            </a:lnSpc>
          </a:pPr>
          <a:r>
            <a:rPr lang="en-US" dirty="0"/>
            <a:t>2. </a:t>
          </a:r>
          <a:r>
            <a:rPr lang="en-US" dirty="0" err="1"/>
            <a:t>Iemand</a:t>
          </a:r>
          <a:r>
            <a:rPr lang="en-US" dirty="0"/>
            <a:t> </a:t>
          </a:r>
          <a:r>
            <a:rPr lang="en-US" dirty="0" err="1"/>
            <a:t>kan</a:t>
          </a:r>
          <a:r>
            <a:rPr lang="en-US" dirty="0"/>
            <a:t> </a:t>
          </a:r>
          <a:r>
            <a:rPr lang="en-US" dirty="0" err="1"/>
            <a:t>bepaalde</a:t>
          </a:r>
          <a:r>
            <a:rPr lang="en-US" dirty="0"/>
            <a:t> </a:t>
          </a:r>
          <a:r>
            <a:rPr lang="en-US" dirty="0" err="1"/>
            <a:t>woorden</a:t>
          </a:r>
          <a:r>
            <a:rPr lang="en-US" dirty="0"/>
            <a:t> </a:t>
          </a:r>
          <a:r>
            <a:rPr lang="en-US" dirty="0" err="1"/>
            <a:t>niet</a:t>
          </a:r>
          <a:r>
            <a:rPr lang="en-US" dirty="0"/>
            <a:t> </a:t>
          </a:r>
          <a:r>
            <a:rPr lang="en-US" dirty="0" err="1"/>
            <a:t>meer</a:t>
          </a:r>
          <a:r>
            <a:rPr lang="en-US" dirty="0"/>
            <a:t> </a:t>
          </a:r>
          <a:r>
            <a:rPr lang="en-US" dirty="0" err="1"/>
            <a:t>zeggen</a:t>
          </a:r>
          <a:endParaRPr lang="en-US" dirty="0"/>
        </a:p>
      </dgm:t>
    </dgm:pt>
    <dgm:pt modelId="{4255EFB0-1D35-4415-87A8-4D0C3B7E9FD7}" type="parTrans" cxnId="{023E42C1-3C45-4C02-BC87-DEA096122E98}">
      <dgm:prSet/>
      <dgm:spPr/>
      <dgm:t>
        <a:bodyPr/>
        <a:lstStyle/>
        <a:p>
          <a:endParaRPr lang="en-US"/>
        </a:p>
      </dgm:t>
    </dgm:pt>
    <dgm:pt modelId="{839DF8D4-4BC7-4EC2-A10D-387F0B77A55B}" type="sibTrans" cxnId="{023E42C1-3C45-4C02-BC87-DEA096122E98}">
      <dgm:prSet/>
      <dgm:spPr/>
      <dgm:t>
        <a:bodyPr/>
        <a:lstStyle/>
        <a:p>
          <a:endParaRPr lang="en-US"/>
        </a:p>
      </dgm:t>
    </dgm:pt>
    <dgm:pt modelId="{713AD388-9161-4F31-A21B-676084F6FAA5}">
      <dgm:prSet/>
      <dgm:spPr/>
      <dgm:t>
        <a:bodyPr/>
        <a:lstStyle/>
        <a:p>
          <a:pPr>
            <a:lnSpc>
              <a:spcPct val="100000"/>
            </a:lnSpc>
          </a:pPr>
          <a:r>
            <a:rPr lang="en-US" dirty="0"/>
            <a:t>3. </a:t>
          </a:r>
          <a:r>
            <a:rPr lang="en-US" dirty="0" err="1"/>
            <a:t>Iemand</a:t>
          </a:r>
          <a:r>
            <a:rPr lang="en-US" dirty="0"/>
            <a:t> </a:t>
          </a:r>
          <a:r>
            <a:rPr lang="en-US" dirty="0" err="1"/>
            <a:t>herkent</a:t>
          </a:r>
          <a:r>
            <a:rPr lang="en-US" dirty="0"/>
            <a:t> de </a:t>
          </a:r>
          <a:r>
            <a:rPr lang="en-US" dirty="0" err="1"/>
            <a:t>dagelijkse</a:t>
          </a:r>
          <a:r>
            <a:rPr lang="en-US" dirty="0"/>
            <a:t> </a:t>
          </a:r>
          <a:r>
            <a:rPr lang="en-US" dirty="0" err="1"/>
            <a:t>dingen</a:t>
          </a:r>
          <a:r>
            <a:rPr lang="en-US" dirty="0"/>
            <a:t> </a:t>
          </a:r>
          <a:r>
            <a:rPr lang="en-US" dirty="0" err="1"/>
            <a:t>niet</a:t>
          </a:r>
          <a:r>
            <a:rPr lang="en-US" dirty="0"/>
            <a:t> </a:t>
          </a:r>
          <a:r>
            <a:rPr lang="en-US" dirty="0" err="1"/>
            <a:t>meer</a:t>
          </a:r>
          <a:endParaRPr lang="en-US" dirty="0"/>
        </a:p>
      </dgm:t>
    </dgm:pt>
    <dgm:pt modelId="{223712EF-F83C-48E4-84FA-5E1A46948E29}" type="parTrans" cxnId="{BBD19006-D813-4222-AB14-DFDD44B95835}">
      <dgm:prSet/>
      <dgm:spPr/>
      <dgm:t>
        <a:bodyPr/>
        <a:lstStyle/>
        <a:p>
          <a:endParaRPr lang="en-US"/>
        </a:p>
      </dgm:t>
    </dgm:pt>
    <dgm:pt modelId="{F851EBDD-4DB9-4D23-B0FF-A2FD5FB293FB}" type="sibTrans" cxnId="{BBD19006-D813-4222-AB14-DFDD44B95835}">
      <dgm:prSet/>
      <dgm:spPr/>
      <dgm:t>
        <a:bodyPr/>
        <a:lstStyle/>
        <a:p>
          <a:endParaRPr lang="en-US"/>
        </a:p>
      </dgm:t>
    </dgm:pt>
    <dgm:pt modelId="{3A7ADE33-C574-4DC3-812F-2890CB25FF8F}">
      <dgm:prSet/>
      <dgm:spPr/>
      <dgm:t>
        <a:bodyPr/>
        <a:lstStyle/>
        <a:p>
          <a:pPr>
            <a:lnSpc>
              <a:spcPct val="100000"/>
            </a:lnSpc>
          </a:pPr>
          <a:r>
            <a:rPr lang="en-US"/>
            <a:t>4. Iemand kan de dagelijkse vaardigheden niet meer uitvoeren</a:t>
          </a:r>
        </a:p>
      </dgm:t>
    </dgm:pt>
    <dgm:pt modelId="{9AD2E8C2-E68B-4173-9BE1-9A690D245E82}" type="parTrans" cxnId="{D5A1BCC9-E8BF-469D-9FD7-C38B5D3CC09A}">
      <dgm:prSet/>
      <dgm:spPr/>
      <dgm:t>
        <a:bodyPr/>
        <a:lstStyle/>
        <a:p>
          <a:endParaRPr lang="en-US"/>
        </a:p>
      </dgm:t>
    </dgm:pt>
    <dgm:pt modelId="{87E0FA5A-FC21-4E9B-81FB-94595946FD57}" type="sibTrans" cxnId="{D5A1BCC9-E8BF-469D-9FD7-C38B5D3CC09A}">
      <dgm:prSet/>
      <dgm:spPr/>
      <dgm:t>
        <a:bodyPr/>
        <a:lstStyle/>
        <a:p>
          <a:endParaRPr lang="en-US"/>
        </a:p>
      </dgm:t>
    </dgm:pt>
    <dgm:pt modelId="{8FCBE600-DDE3-44D9-A7B1-5D03637E1330}">
      <dgm:prSet/>
      <dgm:spPr/>
      <dgm:t>
        <a:bodyPr/>
        <a:lstStyle/>
        <a:p>
          <a:pPr>
            <a:lnSpc>
              <a:spcPct val="100000"/>
            </a:lnSpc>
          </a:pPr>
          <a:r>
            <a:rPr lang="en-US" dirty="0"/>
            <a:t>5. </a:t>
          </a:r>
          <a:r>
            <a:rPr lang="en-US" dirty="0" err="1"/>
            <a:t>Iemand</a:t>
          </a:r>
          <a:r>
            <a:rPr lang="en-US" dirty="0"/>
            <a:t> </a:t>
          </a:r>
          <a:r>
            <a:rPr lang="en-US" dirty="0" err="1"/>
            <a:t>begrijpt</a:t>
          </a:r>
          <a:r>
            <a:rPr lang="en-US" dirty="0"/>
            <a:t> de </a:t>
          </a:r>
          <a:r>
            <a:rPr lang="en-US" dirty="0" err="1"/>
            <a:t>woorden</a:t>
          </a:r>
          <a:r>
            <a:rPr lang="en-US" dirty="0"/>
            <a:t> </a:t>
          </a:r>
          <a:r>
            <a:rPr lang="en-US" dirty="0" err="1"/>
            <a:t>niet</a:t>
          </a:r>
          <a:r>
            <a:rPr lang="en-US" dirty="0"/>
            <a:t> </a:t>
          </a:r>
          <a:r>
            <a:rPr lang="en-US" dirty="0" err="1"/>
            <a:t>meer</a:t>
          </a:r>
          <a:r>
            <a:rPr lang="en-US" dirty="0"/>
            <a:t> die je </a:t>
          </a:r>
          <a:r>
            <a:rPr lang="en-US" dirty="0" err="1"/>
            <a:t>tegen</a:t>
          </a:r>
          <a:r>
            <a:rPr lang="en-US" dirty="0"/>
            <a:t> hem </a:t>
          </a:r>
          <a:r>
            <a:rPr lang="en-US" dirty="0" err="1"/>
            <a:t>zegt</a:t>
          </a:r>
          <a:r>
            <a:rPr lang="en-US" dirty="0"/>
            <a:t> </a:t>
          </a:r>
        </a:p>
      </dgm:t>
    </dgm:pt>
    <dgm:pt modelId="{DF3EF443-B9F0-4A17-B22E-28CA13820036}" type="parTrans" cxnId="{61C68AC7-59BF-42C2-9D0E-F43B47523759}">
      <dgm:prSet/>
      <dgm:spPr/>
      <dgm:t>
        <a:bodyPr/>
        <a:lstStyle/>
        <a:p>
          <a:endParaRPr lang="en-US"/>
        </a:p>
      </dgm:t>
    </dgm:pt>
    <dgm:pt modelId="{9BFAE3F0-E1F4-4D55-8142-14B8B551D44F}" type="sibTrans" cxnId="{61C68AC7-59BF-42C2-9D0E-F43B47523759}">
      <dgm:prSet/>
      <dgm:spPr/>
      <dgm:t>
        <a:bodyPr/>
        <a:lstStyle/>
        <a:p>
          <a:endParaRPr lang="en-US"/>
        </a:p>
      </dgm:t>
    </dgm:pt>
    <dgm:pt modelId="{CABD689B-B905-49F2-9875-927CA46D52E9}" type="pres">
      <dgm:prSet presAssocID="{86526CA6-8CEE-4058-96AB-877DC698DC5A}" presName="root" presStyleCnt="0">
        <dgm:presLayoutVars>
          <dgm:dir/>
          <dgm:resizeHandles val="exact"/>
        </dgm:presLayoutVars>
      </dgm:prSet>
      <dgm:spPr/>
    </dgm:pt>
    <dgm:pt modelId="{4160A79A-66DB-44E5-B2F6-8ED3877D2C53}" type="pres">
      <dgm:prSet presAssocID="{31E00A99-D24C-494E-ADF8-4E317C2B2BF0}" presName="compNode" presStyleCnt="0"/>
      <dgm:spPr/>
    </dgm:pt>
    <dgm:pt modelId="{42A0601A-7645-4786-BEAB-052821A55048}" type="pres">
      <dgm:prSet presAssocID="{31E00A99-D24C-494E-ADF8-4E317C2B2BF0}" presName="bgRect" presStyleLbl="bgShp" presStyleIdx="0" presStyleCnt="4"/>
      <dgm:spPr/>
    </dgm:pt>
    <dgm:pt modelId="{3F3D6F17-A477-4B86-8E14-C2D0EE03ACAD}" type="pres">
      <dgm:prSet presAssocID="{31E00A99-D24C-494E-ADF8-4E317C2B2BF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raak"/>
        </a:ext>
      </dgm:extLst>
    </dgm:pt>
    <dgm:pt modelId="{4DBCF730-79C9-4CB9-AD59-B621AAF3A15F}" type="pres">
      <dgm:prSet presAssocID="{31E00A99-D24C-494E-ADF8-4E317C2B2BF0}" presName="spaceRect" presStyleCnt="0"/>
      <dgm:spPr/>
    </dgm:pt>
    <dgm:pt modelId="{ADC6B3B7-53DB-4A26-8988-C3F765C20C03}" type="pres">
      <dgm:prSet presAssocID="{31E00A99-D24C-494E-ADF8-4E317C2B2BF0}" presName="parTx" presStyleLbl="revTx" presStyleIdx="0" presStyleCnt="4">
        <dgm:presLayoutVars>
          <dgm:chMax val="0"/>
          <dgm:chPref val="0"/>
        </dgm:presLayoutVars>
      </dgm:prSet>
      <dgm:spPr/>
    </dgm:pt>
    <dgm:pt modelId="{47D1CDCF-5CB8-41CF-AAFE-CC41601E6FD1}" type="pres">
      <dgm:prSet presAssocID="{839DF8D4-4BC7-4EC2-A10D-387F0B77A55B}" presName="sibTrans" presStyleCnt="0"/>
      <dgm:spPr/>
    </dgm:pt>
    <dgm:pt modelId="{CDEA37F2-9592-4CD7-B05E-46AB4BF3E18C}" type="pres">
      <dgm:prSet presAssocID="{713AD388-9161-4F31-A21B-676084F6FAA5}" presName="compNode" presStyleCnt="0"/>
      <dgm:spPr/>
    </dgm:pt>
    <dgm:pt modelId="{6EBC51BD-5625-42D2-9423-1FF533086A4E}" type="pres">
      <dgm:prSet presAssocID="{713AD388-9161-4F31-A21B-676084F6FAA5}" presName="bgRect" presStyleLbl="bgShp" presStyleIdx="1" presStyleCnt="4"/>
      <dgm:spPr/>
    </dgm:pt>
    <dgm:pt modelId="{B1D87D96-7687-487C-9161-08E556CC9B70}" type="pres">
      <dgm:prSet presAssocID="{713AD388-9161-4F31-A21B-676084F6FAA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ano"/>
        </a:ext>
      </dgm:extLst>
    </dgm:pt>
    <dgm:pt modelId="{AB0C60D3-75D8-4E97-9B54-76AE5BF0177A}" type="pres">
      <dgm:prSet presAssocID="{713AD388-9161-4F31-A21B-676084F6FAA5}" presName="spaceRect" presStyleCnt="0"/>
      <dgm:spPr/>
    </dgm:pt>
    <dgm:pt modelId="{C1313C74-1A88-455D-86D5-42CBE8461896}" type="pres">
      <dgm:prSet presAssocID="{713AD388-9161-4F31-A21B-676084F6FAA5}" presName="parTx" presStyleLbl="revTx" presStyleIdx="1" presStyleCnt="4">
        <dgm:presLayoutVars>
          <dgm:chMax val="0"/>
          <dgm:chPref val="0"/>
        </dgm:presLayoutVars>
      </dgm:prSet>
      <dgm:spPr/>
    </dgm:pt>
    <dgm:pt modelId="{807276D3-9247-4223-9B51-636134CC1694}" type="pres">
      <dgm:prSet presAssocID="{F851EBDD-4DB9-4D23-B0FF-A2FD5FB293FB}" presName="sibTrans" presStyleCnt="0"/>
      <dgm:spPr/>
    </dgm:pt>
    <dgm:pt modelId="{FC2BF78B-7D13-434F-B74F-D3E9D4765463}" type="pres">
      <dgm:prSet presAssocID="{3A7ADE33-C574-4DC3-812F-2890CB25FF8F}" presName="compNode" presStyleCnt="0"/>
      <dgm:spPr/>
    </dgm:pt>
    <dgm:pt modelId="{C54B79D3-7D71-44F0-B202-4CFFF141097B}" type="pres">
      <dgm:prSet presAssocID="{3A7ADE33-C574-4DC3-812F-2890CB25FF8F}" presName="bgRect" presStyleLbl="bgShp" presStyleIdx="2" presStyleCnt="4"/>
      <dgm:spPr/>
    </dgm:pt>
    <dgm:pt modelId="{62E5DEBC-840A-4791-AE47-F3C68729ED93}" type="pres">
      <dgm:prSet presAssocID="{3A7ADE33-C574-4DC3-812F-2890CB25FF8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5634B12B-56C6-4AD0-8A37-6938D5A03940}" type="pres">
      <dgm:prSet presAssocID="{3A7ADE33-C574-4DC3-812F-2890CB25FF8F}" presName="spaceRect" presStyleCnt="0"/>
      <dgm:spPr/>
    </dgm:pt>
    <dgm:pt modelId="{0CC248D8-D239-40B1-8FC8-733FA1A13B0E}" type="pres">
      <dgm:prSet presAssocID="{3A7ADE33-C574-4DC3-812F-2890CB25FF8F}" presName="parTx" presStyleLbl="revTx" presStyleIdx="2" presStyleCnt="4">
        <dgm:presLayoutVars>
          <dgm:chMax val="0"/>
          <dgm:chPref val="0"/>
        </dgm:presLayoutVars>
      </dgm:prSet>
      <dgm:spPr/>
    </dgm:pt>
    <dgm:pt modelId="{6F35F37E-F925-408C-8BA1-C79573434E66}" type="pres">
      <dgm:prSet presAssocID="{87E0FA5A-FC21-4E9B-81FB-94595946FD57}" presName="sibTrans" presStyleCnt="0"/>
      <dgm:spPr/>
    </dgm:pt>
    <dgm:pt modelId="{02648A5F-7D74-4673-9D0C-90784B142913}" type="pres">
      <dgm:prSet presAssocID="{8FCBE600-DDE3-44D9-A7B1-5D03637E1330}" presName="compNode" presStyleCnt="0"/>
      <dgm:spPr/>
    </dgm:pt>
    <dgm:pt modelId="{79178112-85B6-4F1C-885A-845086AA6DB7}" type="pres">
      <dgm:prSet presAssocID="{8FCBE600-DDE3-44D9-A7B1-5D03637E1330}" presName="bgRect" presStyleLbl="bgShp" presStyleIdx="3" presStyleCnt="4"/>
      <dgm:spPr/>
    </dgm:pt>
    <dgm:pt modelId="{819A0DE8-5DE3-49C7-A6A3-11F0C7896D5F}" type="pres">
      <dgm:prSet presAssocID="{8FCBE600-DDE3-44D9-A7B1-5D03637E133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alvis"/>
        </a:ext>
      </dgm:extLst>
    </dgm:pt>
    <dgm:pt modelId="{E8C48818-CDF2-4D74-AA08-7576372E13CF}" type="pres">
      <dgm:prSet presAssocID="{8FCBE600-DDE3-44D9-A7B1-5D03637E1330}" presName="spaceRect" presStyleCnt="0"/>
      <dgm:spPr/>
    </dgm:pt>
    <dgm:pt modelId="{3DF4675C-4D3F-481E-A5C0-165CB59963B4}" type="pres">
      <dgm:prSet presAssocID="{8FCBE600-DDE3-44D9-A7B1-5D03637E1330}" presName="parTx" presStyleLbl="revTx" presStyleIdx="3" presStyleCnt="4">
        <dgm:presLayoutVars>
          <dgm:chMax val="0"/>
          <dgm:chPref val="0"/>
        </dgm:presLayoutVars>
      </dgm:prSet>
      <dgm:spPr/>
    </dgm:pt>
  </dgm:ptLst>
  <dgm:cxnLst>
    <dgm:cxn modelId="{BBD19006-D813-4222-AB14-DFDD44B95835}" srcId="{86526CA6-8CEE-4058-96AB-877DC698DC5A}" destId="{713AD388-9161-4F31-A21B-676084F6FAA5}" srcOrd="1" destOrd="0" parTransId="{223712EF-F83C-48E4-84FA-5E1A46948E29}" sibTransId="{F851EBDD-4DB9-4D23-B0FF-A2FD5FB293FB}"/>
    <dgm:cxn modelId="{17AA1608-82A5-44C3-B938-07253E046552}" type="presOf" srcId="{8FCBE600-DDE3-44D9-A7B1-5D03637E1330}" destId="{3DF4675C-4D3F-481E-A5C0-165CB59963B4}" srcOrd="0" destOrd="0" presId="urn:microsoft.com/office/officeart/2018/2/layout/IconVerticalSolidList"/>
    <dgm:cxn modelId="{7D725A38-D87F-4D5A-A6C4-20E3E997EC15}" type="presOf" srcId="{713AD388-9161-4F31-A21B-676084F6FAA5}" destId="{C1313C74-1A88-455D-86D5-42CBE8461896}" srcOrd="0" destOrd="0" presId="urn:microsoft.com/office/officeart/2018/2/layout/IconVerticalSolidList"/>
    <dgm:cxn modelId="{DA194875-072D-4F8A-8A3E-AA6EE5B488AC}" type="presOf" srcId="{86526CA6-8CEE-4058-96AB-877DC698DC5A}" destId="{CABD689B-B905-49F2-9875-927CA46D52E9}" srcOrd="0" destOrd="0" presId="urn:microsoft.com/office/officeart/2018/2/layout/IconVerticalSolidList"/>
    <dgm:cxn modelId="{24268976-0360-48A3-AC1D-7A8B51D6CD35}" type="presOf" srcId="{3A7ADE33-C574-4DC3-812F-2890CB25FF8F}" destId="{0CC248D8-D239-40B1-8FC8-733FA1A13B0E}" srcOrd="0" destOrd="0" presId="urn:microsoft.com/office/officeart/2018/2/layout/IconVerticalSolidList"/>
    <dgm:cxn modelId="{023E42C1-3C45-4C02-BC87-DEA096122E98}" srcId="{86526CA6-8CEE-4058-96AB-877DC698DC5A}" destId="{31E00A99-D24C-494E-ADF8-4E317C2B2BF0}" srcOrd="0" destOrd="0" parTransId="{4255EFB0-1D35-4415-87A8-4D0C3B7E9FD7}" sibTransId="{839DF8D4-4BC7-4EC2-A10D-387F0B77A55B}"/>
    <dgm:cxn modelId="{61C68AC7-59BF-42C2-9D0E-F43B47523759}" srcId="{86526CA6-8CEE-4058-96AB-877DC698DC5A}" destId="{8FCBE600-DDE3-44D9-A7B1-5D03637E1330}" srcOrd="3" destOrd="0" parTransId="{DF3EF443-B9F0-4A17-B22E-28CA13820036}" sibTransId="{9BFAE3F0-E1F4-4D55-8142-14B8B551D44F}"/>
    <dgm:cxn modelId="{D5A1BCC9-E8BF-469D-9FD7-C38B5D3CC09A}" srcId="{86526CA6-8CEE-4058-96AB-877DC698DC5A}" destId="{3A7ADE33-C574-4DC3-812F-2890CB25FF8F}" srcOrd="2" destOrd="0" parTransId="{9AD2E8C2-E68B-4173-9BE1-9A690D245E82}" sibTransId="{87E0FA5A-FC21-4E9B-81FB-94595946FD57}"/>
    <dgm:cxn modelId="{A72D10F7-B032-48A2-BEEA-661FEC20BCD1}" type="presOf" srcId="{31E00A99-D24C-494E-ADF8-4E317C2B2BF0}" destId="{ADC6B3B7-53DB-4A26-8988-C3F765C20C03}" srcOrd="0" destOrd="0" presId="urn:microsoft.com/office/officeart/2018/2/layout/IconVerticalSolidList"/>
    <dgm:cxn modelId="{E43F64C6-34BC-480B-B6E1-6E30FE2FBAED}" type="presParOf" srcId="{CABD689B-B905-49F2-9875-927CA46D52E9}" destId="{4160A79A-66DB-44E5-B2F6-8ED3877D2C53}" srcOrd="0" destOrd="0" presId="urn:microsoft.com/office/officeart/2018/2/layout/IconVerticalSolidList"/>
    <dgm:cxn modelId="{AF7B44F7-3356-41C5-91D3-DBE2568A15B7}" type="presParOf" srcId="{4160A79A-66DB-44E5-B2F6-8ED3877D2C53}" destId="{42A0601A-7645-4786-BEAB-052821A55048}" srcOrd="0" destOrd="0" presId="urn:microsoft.com/office/officeart/2018/2/layout/IconVerticalSolidList"/>
    <dgm:cxn modelId="{93777362-1A75-4BF2-96CF-CE572BFFF923}" type="presParOf" srcId="{4160A79A-66DB-44E5-B2F6-8ED3877D2C53}" destId="{3F3D6F17-A477-4B86-8E14-C2D0EE03ACAD}" srcOrd="1" destOrd="0" presId="urn:microsoft.com/office/officeart/2018/2/layout/IconVerticalSolidList"/>
    <dgm:cxn modelId="{D39C75F8-D78E-4427-A477-041C0990BAF6}" type="presParOf" srcId="{4160A79A-66DB-44E5-B2F6-8ED3877D2C53}" destId="{4DBCF730-79C9-4CB9-AD59-B621AAF3A15F}" srcOrd="2" destOrd="0" presId="urn:microsoft.com/office/officeart/2018/2/layout/IconVerticalSolidList"/>
    <dgm:cxn modelId="{0094C767-FA47-4A20-916E-984D4BCEF65A}" type="presParOf" srcId="{4160A79A-66DB-44E5-B2F6-8ED3877D2C53}" destId="{ADC6B3B7-53DB-4A26-8988-C3F765C20C03}" srcOrd="3" destOrd="0" presId="urn:microsoft.com/office/officeart/2018/2/layout/IconVerticalSolidList"/>
    <dgm:cxn modelId="{B2397685-79A2-41C0-BD26-6C8AE56701FF}" type="presParOf" srcId="{CABD689B-B905-49F2-9875-927CA46D52E9}" destId="{47D1CDCF-5CB8-41CF-AAFE-CC41601E6FD1}" srcOrd="1" destOrd="0" presId="urn:microsoft.com/office/officeart/2018/2/layout/IconVerticalSolidList"/>
    <dgm:cxn modelId="{EECBE0E3-2849-45D9-A4FD-294A3E0B7E21}" type="presParOf" srcId="{CABD689B-B905-49F2-9875-927CA46D52E9}" destId="{CDEA37F2-9592-4CD7-B05E-46AB4BF3E18C}" srcOrd="2" destOrd="0" presId="urn:microsoft.com/office/officeart/2018/2/layout/IconVerticalSolidList"/>
    <dgm:cxn modelId="{D1FF9FC4-A1FB-4514-B4E9-5EA5543B06F9}" type="presParOf" srcId="{CDEA37F2-9592-4CD7-B05E-46AB4BF3E18C}" destId="{6EBC51BD-5625-42D2-9423-1FF533086A4E}" srcOrd="0" destOrd="0" presId="urn:microsoft.com/office/officeart/2018/2/layout/IconVerticalSolidList"/>
    <dgm:cxn modelId="{318D9229-B1B3-4062-9BF0-AC9907117DC4}" type="presParOf" srcId="{CDEA37F2-9592-4CD7-B05E-46AB4BF3E18C}" destId="{B1D87D96-7687-487C-9161-08E556CC9B70}" srcOrd="1" destOrd="0" presId="urn:microsoft.com/office/officeart/2018/2/layout/IconVerticalSolidList"/>
    <dgm:cxn modelId="{87CA8717-DABA-4911-AAF7-EFF15E662D3C}" type="presParOf" srcId="{CDEA37F2-9592-4CD7-B05E-46AB4BF3E18C}" destId="{AB0C60D3-75D8-4E97-9B54-76AE5BF0177A}" srcOrd="2" destOrd="0" presId="urn:microsoft.com/office/officeart/2018/2/layout/IconVerticalSolidList"/>
    <dgm:cxn modelId="{B7665D1D-7307-4CAC-ABDA-16B2EF1DC966}" type="presParOf" srcId="{CDEA37F2-9592-4CD7-B05E-46AB4BF3E18C}" destId="{C1313C74-1A88-455D-86D5-42CBE8461896}" srcOrd="3" destOrd="0" presId="urn:microsoft.com/office/officeart/2018/2/layout/IconVerticalSolidList"/>
    <dgm:cxn modelId="{BE7DC0D6-0E01-4A66-A98F-70CB78E9D09C}" type="presParOf" srcId="{CABD689B-B905-49F2-9875-927CA46D52E9}" destId="{807276D3-9247-4223-9B51-636134CC1694}" srcOrd="3" destOrd="0" presId="urn:microsoft.com/office/officeart/2018/2/layout/IconVerticalSolidList"/>
    <dgm:cxn modelId="{EF98C158-AC1A-4544-83C2-E5668AC28D2C}" type="presParOf" srcId="{CABD689B-B905-49F2-9875-927CA46D52E9}" destId="{FC2BF78B-7D13-434F-B74F-D3E9D4765463}" srcOrd="4" destOrd="0" presId="urn:microsoft.com/office/officeart/2018/2/layout/IconVerticalSolidList"/>
    <dgm:cxn modelId="{BA8D91BE-CF67-46A0-8880-83CDEF320A84}" type="presParOf" srcId="{FC2BF78B-7D13-434F-B74F-D3E9D4765463}" destId="{C54B79D3-7D71-44F0-B202-4CFFF141097B}" srcOrd="0" destOrd="0" presId="urn:microsoft.com/office/officeart/2018/2/layout/IconVerticalSolidList"/>
    <dgm:cxn modelId="{014BB1DD-653E-4762-8F28-BD642407290E}" type="presParOf" srcId="{FC2BF78B-7D13-434F-B74F-D3E9D4765463}" destId="{62E5DEBC-840A-4791-AE47-F3C68729ED93}" srcOrd="1" destOrd="0" presId="urn:microsoft.com/office/officeart/2018/2/layout/IconVerticalSolidList"/>
    <dgm:cxn modelId="{953ED85F-DB12-49F3-847C-50DECFADCD5E}" type="presParOf" srcId="{FC2BF78B-7D13-434F-B74F-D3E9D4765463}" destId="{5634B12B-56C6-4AD0-8A37-6938D5A03940}" srcOrd="2" destOrd="0" presId="urn:microsoft.com/office/officeart/2018/2/layout/IconVerticalSolidList"/>
    <dgm:cxn modelId="{9DE60800-8120-4ED2-8D83-1C62DCB92835}" type="presParOf" srcId="{FC2BF78B-7D13-434F-B74F-D3E9D4765463}" destId="{0CC248D8-D239-40B1-8FC8-733FA1A13B0E}" srcOrd="3" destOrd="0" presId="urn:microsoft.com/office/officeart/2018/2/layout/IconVerticalSolidList"/>
    <dgm:cxn modelId="{6703D4C1-10CD-4F94-9F08-44B2467F1FC7}" type="presParOf" srcId="{CABD689B-B905-49F2-9875-927CA46D52E9}" destId="{6F35F37E-F925-408C-8BA1-C79573434E66}" srcOrd="5" destOrd="0" presId="urn:microsoft.com/office/officeart/2018/2/layout/IconVerticalSolidList"/>
    <dgm:cxn modelId="{06052A7E-A708-4BF6-8C6F-5645E1F80D9B}" type="presParOf" srcId="{CABD689B-B905-49F2-9875-927CA46D52E9}" destId="{02648A5F-7D74-4673-9D0C-90784B142913}" srcOrd="6" destOrd="0" presId="urn:microsoft.com/office/officeart/2018/2/layout/IconVerticalSolidList"/>
    <dgm:cxn modelId="{EE267673-3E81-4C66-BA39-2E6975A7C0C6}" type="presParOf" srcId="{02648A5F-7D74-4673-9D0C-90784B142913}" destId="{79178112-85B6-4F1C-885A-845086AA6DB7}" srcOrd="0" destOrd="0" presId="urn:microsoft.com/office/officeart/2018/2/layout/IconVerticalSolidList"/>
    <dgm:cxn modelId="{767917FA-AE68-4F2A-A167-02C176F9EF2A}" type="presParOf" srcId="{02648A5F-7D74-4673-9D0C-90784B142913}" destId="{819A0DE8-5DE3-49C7-A6A3-11F0C7896D5F}" srcOrd="1" destOrd="0" presId="urn:microsoft.com/office/officeart/2018/2/layout/IconVerticalSolidList"/>
    <dgm:cxn modelId="{2C0C3555-9E89-4F78-A37F-CE5525785CAC}" type="presParOf" srcId="{02648A5F-7D74-4673-9D0C-90784B142913}" destId="{E8C48818-CDF2-4D74-AA08-7576372E13CF}" srcOrd="2" destOrd="0" presId="urn:microsoft.com/office/officeart/2018/2/layout/IconVerticalSolidList"/>
    <dgm:cxn modelId="{F1F0A453-DF5A-4814-8A46-AA5A3E53475E}" type="presParOf" srcId="{02648A5F-7D74-4673-9D0C-90784B142913}" destId="{3DF4675C-4D3F-481E-A5C0-165CB59963B4}"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5B1F6-2EDC-4FDE-A033-2E8DCF2724DA}">
      <dsp:nvSpPr>
        <dsp:cNvPr id="0" name=""/>
        <dsp:cNvSpPr/>
      </dsp:nvSpPr>
      <dsp:spPr>
        <a:xfrm>
          <a:off x="0" y="95604"/>
          <a:ext cx="6683374" cy="1437345"/>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dirty="0"/>
            <a:t>Informatie wordt ontvangen, </a:t>
          </a:r>
          <a:r>
            <a:rPr lang="nl-NL" sz="1800" b="0" i="0" kern="1200" dirty="0"/>
            <a:t>gesignaleerd vanuit zintuigen</a:t>
          </a:r>
        </a:p>
        <a:p>
          <a:pPr marL="0" lvl="0" indent="0" algn="l" defTabSz="800100">
            <a:lnSpc>
              <a:spcPct val="90000"/>
            </a:lnSpc>
            <a:spcBef>
              <a:spcPct val="0"/>
            </a:spcBef>
            <a:spcAft>
              <a:spcPct val="35000"/>
            </a:spcAft>
            <a:buNone/>
          </a:pPr>
          <a:endParaRPr lang="nl-NL" sz="1800" b="0" i="0" kern="1200" dirty="0"/>
        </a:p>
        <a:p>
          <a:pPr marL="0" lvl="0" indent="0" algn="l" defTabSz="800100">
            <a:lnSpc>
              <a:spcPct val="90000"/>
            </a:lnSpc>
            <a:spcBef>
              <a:spcPct val="0"/>
            </a:spcBef>
            <a:spcAft>
              <a:spcPct val="35000"/>
            </a:spcAft>
            <a:buNone/>
          </a:pPr>
          <a:r>
            <a:rPr lang="nl-NL" sz="1800" b="0" i="0" kern="1200" dirty="0"/>
            <a:t>PRIMAIR SCHORSGEBIED</a:t>
          </a:r>
          <a:endParaRPr lang="en-US" sz="1800" kern="1200" dirty="0"/>
        </a:p>
      </dsp:txBody>
      <dsp:txXfrm>
        <a:off x="70165" y="165769"/>
        <a:ext cx="6543044" cy="1297015"/>
      </dsp:txXfrm>
    </dsp:sp>
    <dsp:sp modelId="{B0BA1DCA-3B49-469F-91F2-B1573E7650E5}">
      <dsp:nvSpPr>
        <dsp:cNvPr id="0" name=""/>
        <dsp:cNvSpPr/>
      </dsp:nvSpPr>
      <dsp:spPr>
        <a:xfrm>
          <a:off x="0" y="1584790"/>
          <a:ext cx="6683374" cy="1437345"/>
        </a:xfrm>
        <a:prstGeom prst="roundRect">
          <a:avLst/>
        </a:prstGeom>
        <a:gradFill rotWithShape="0">
          <a:gsLst>
            <a:gs pos="0">
              <a:schemeClr val="accent2">
                <a:hueOff val="-1671780"/>
                <a:satOff val="-6640"/>
                <a:lumOff val="4216"/>
                <a:alphaOff val="0"/>
                <a:tint val="94000"/>
                <a:satMod val="100000"/>
                <a:lumMod val="108000"/>
              </a:schemeClr>
            </a:gs>
            <a:gs pos="50000">
              <a:schemeClr val="accent2">
                <a:hueOff val="-1671780"/>
                <a:satOff val="-6640"/>
                <a:lumOff val="4216"/>
                <a:alphaOff val="0"/>
                <a:tint val="98000"/>
                <a:shade val="100000"/>
                <a:satMod val="100000"/>
                <a:lumMod val="100000"/>
              </a:schemeClr>
            </a:gs>
            <a:gs pos="100000">
              <a:schemeClr val="accent2">
                <a:hueOff val="-1671780"/>
                <a:satOff val="-6640"/>
                <a:lumOff val="421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dirty="0"/>
            <a:t>Informatie wordt herkend:</a:t>
          </a:r>
        </a:p>
        <a:p>
          <a:pPr marL="0" lvl="0" indent="0" algn="l" defTabSz="800100">
            <a:lnSpc>
              <a:spcPct val="90000"/>
            </a:lnSpc>
            <a:spcBef>
              <a:spcPct val="0"/>
            </a:spcBef>
            <a:spcAft>
              <a:spcPct val="35000"/>
            </a:spcAft>
            <a:buNone/>
          </a:pPr>
          <a:br>
            <a:rPr lang="nl-NL" sz="1800" kern="1200" dirty="0"/>
          </a:br>
          <a:r>
            <a:rPr lang="nl-NL" sz="1800" b="0" i="0" kern="1200" dirty="0"/>
            <a:t>SECUNDAIR SCHORSGEBIED</a:t>
          </a:r>
          <a:endParaRPr lang="en-US" sz="1800" kern="1200" dirty="0"/>
        </a:p>
      </dsp:txBody>
      <dsp:txXfrm>
        <a:off x="70165" y="1654955"/>
        <a:ext cx="6543044" cy="1297015"/>
      </dsp:txXfrm>
    </dsp:sp>
    <dsp:sp modelId="{56A5DD6C-A581-459E-883C-4394E4D1B95F}">
      <dsp:nvSpPr>
        <dsp:cNvPr id="0" name=""/>
        <dsp:cNvSpPr/>
      </dsp:nvSpPr>
      <dsp:spPr>
        <a:xfrm>
          <a:off x="0" y="3073975"/>
          <a:ext cx="6683374" cy="1437345"/>
        </a:xfrm>
        <a:prstGeom prst="roundRect">
          <a:avLst/>
        </a:prstGeom>
        <a:gradFill rotWithShape="0">
          <a:gsLst>
            <a:gs pos="0">
              <a:schemeClr val="accent2">
                <a:hueOff val="-3343561"/>
                <a:satOff val="-13279"/>
                <a:lumOff val="8432"/>
                <a:alphaOff val="0"/>
                <a:tint val="94000"/>
                <a:satMod val="100000"/>
                <a:lumMod val="108000"/>
              </a:schemeClr>
            </a:gs>
            <a:gs pos="50000">
              <a:schemeClr val="accent2">
                <a:hueOff val="-3343561"/>
                <a:satOff val="-13279"/>
                <a:lumOff val="8432"/>
                <a:alphaOff val="0"/>
                <a:tint val="98000"/>
                <a:shade val="100000"/>
                <a:satMod val="100000"/>
                <a:lumMod val="100000"/>
              </a:schemeClr>
            </a:gs>
            <a:gs pos="100000">
              <a:schemeClr val="accent2">
                <a:hueOff val="-3343561"/>
                <a:satOff val="-13279"/>
                <a:lumOff val="843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dirty="0"/>
            <a:t>informatie wordt geïnterpreteerd (</a:t>
          </a:r>
          <a:r>
            <a:rPr lang="nl-NL" sz="1800" b="0" i="0" kern="1200" dirty="0"/>
            <a:t>snappen wat er aan de hand is): </a:t>
          </a:r>
        </a:p>
        <a:p>
          <a:pPr marL="0" lvl="0" indent="0" algn="l" defTabSz="800100">
            <a:lnSpc>
              <a:spcPct val="90000"/>
            </a:lnSpc>
            <a:spcBef>
              <a:spcPct val="0"/>
            </a:spcBef>
            <a:spcAft>
              <a:spcPct val="35000"/>
            </a:spcAft>
            <a:buNone/>
          </a:pPr>
          <a:endParaRPr lang="nl-NL" sz="1800" b="0" i="0" kern="1200" dirty="0">
            <a:sym typeface="Wingdings" panose="05000000000000000000" pitchFamily="2" charset="2"/>
          </a:endParaRPr>
        </a:p>
        <a:p>
          <a:pPr marL="0" lvl="0" indent="0" algn="l" defTabSz="800100">
            <a:lnSpc>
              <a:spcPct val="90000"/>
            </a:lnSpc>
            <a:spcBef>
              <a:spcPct val="0"/>
            </a:spcBef>
            <a:spcAft>
              <a:spcPct val="35000"/>
            </a:spcAft>
            <a:buNone/>
          </a:pPr>
          <a:r>
            <a:rPr lang="nl-NL" sz="1800" b="0" i="0" kern="1200" dirty="0">
              <a:sym typeface="Wingdings" panose="05000000000000000000" pitchFamily="2" charset="2"/>
            </a:rPr>
            <a:t>TERTIAIR SCHORSGEBIED       </a:t>
          </a:r>
          <a:r>
            <a:rPr lang="nl-NL" sz="1800" b="0" i="0" kern="1200" dirty="0">
              <a:solidFill>
                <a:schemeClr val="tx1"/>
              </a:solidFill>
              <a:sym typeface="Wingdings" panose="05000000000000000000" pitchFamily="2" charset="2"/>
            </a:rPr>
            <a:t>(= hogere hersenfuncties)</a:t>
          </a:r>
        </a:p>
        <a:p>
          <a:pPr marL="0" lvl="0" indent="0" algn="l" defTabSz="800100">
            <a:lnSpc>
              <a:spcPct val="90000"/>
            </a:lnSpc>
            <a:spcBef>
              <a:spcPct val="0"/>
            </a:spcBef>
            <a:spcAft>
              <a:spcPct val="35000"/>
            </a:spcAft>
            <a:buNone/>
          </a:pPr>
          <a:r>
            <a:rPr lang="nl-NL" sz="1800" b="0" i="0" kern="1200" dirty="0"/>
            <a:t> </a:t>
          </a:r>
          <a:endParaRPr lang="en-US" sz="1800" kern="1200" dirty="0"/>
        </a:p>
      </dsp:txBody>
      <dsp:txXfrm>
        <a:off x="70165" y="3144140"/>
        <a:ext cx="6543044" cy="1297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0601A-7645-4786-BEAB-052821A55048}">
      <dsp:nvSpPr>
        <dsp:cNvPr id="0" name=""/>
        <dsp:cNvSpPr/>
      </dsp:nvSpPr>
      <dsp:spPr>
        <a:xfrm>
          <a:off x="0" y="1368"/>
          <a:ext cx="8689976" cy="6936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3D6F17-A477-4B86-8E14-C2D0EE03ACAD}">
      <dsp:nvSpPr>
        <dsp:cNvPr id="0" name=""/>
        <dsp:cNvSpPr/>
      </dsp:nvSpPr>
      <dsp:spPr>
        <a:xfrm>
          <a:off x="209824" y="157436"/>
          <a:ext cx="381498" cy="3814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C6B3B7-53DB-4A26-8988-C3F765C20C03}">
      <dsp:nvSpPr>
        <dsp:cNvPr id="0" name=""/>
        <dsp:cNvSpPr/>
      </dsp:nvSpPr>
      <dsp:spPr>
        <a:xfrm>
          <a:off x="801146" y="1368"/>
          <a:ext cx="7888829" cy="693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10" tIns="73410" rIns="73410" bIns="73410" numCol="1" spcCol="1270" anchor="ctr" anchorCtr="0">
          <a:noAutofit/>
        </a:bodyPr>
        <a:lstStyle/>
        <a:p>
          <a:pPr marL="0" lvl="0" indent="0" algn="l" defTabSz="977900">
            <a:lnSpc>
              <a:spcPct val="100000"/>
            </a:lnSpc>
            <a:spcBef>
              <a:spcPct val="0"/>
            </a:spcBef>
            <a:spcAft>
              <a:spcPct val="35000"/>
            </a:spcAft>
            <a:buNone/>
          </a:pPr>
          <a:r>
            <a:rPr lang="en-US" sz="2200" kern="1200" dirty="0"/>
            <a:t>2. </a:t>
          </a:r>
          <a:r>
            <a:rPr lang="en-US" sz="2200" kern="1200" dirty="0" err="1"/>
            <a:t>Iemand</a:t>
          </a:r>
          <a:r>
            <a:rPr lang="en-US" sz="2200" kern="1200" dirty="0"/>
            <a:t> </a:t>
          </a:r>
          <a:r>
            <a:rPr lang="en-US" sz="2200" kern="1200" dirty="0" err="1"/>
            <a:t>kan</a:t>
          </a:r>
          <a:r>
            <a:rPr lang="en-US" sz="2200" kern="1200" dirty="0"/>
            <a:t> </a:t>
          </a:r>
          <a:r>
            <a:rPr lang="en-US" sz="2200" kern="1200" dirty="0" err="1"/>
            <a:t>bepaalde</a:t>
          </a:r>
          <a:r>
            <a:rPr lang="en-US" sz="2200" kern="1200" dirty="0"/>
            <a:t> </a:t>
          </a:r>
          <a:r>
            <a:rPr lang="en-US" sz="2200" kern="1200" dirty="0" err="1"/>
            <a:t>woorden</a:t>
          </a:r>
          <a:r>
            <a:rPr lang="en-US" sz="2200" kern="1200" dirty="0"/>
            <a:t> </a:t>
          </a:r>
          <a:r>
            <a:rPr lang="en-US" sz="2200" kern="1200" dirty="0" err="1"/>
            <a:t>niet</a:t>
          </a:r>
          <a:r>
            <a:rPr lang="en-US" sz="2200" kern="1200" dirty="0"/>
            <a:t> </a:t>
          </a:r>
          <a:r>
            <a:rPr lang="en-US" sz="2200" kern="1200" dirty="0" err="1"/>
            <a:t>meer</a:t>
          </a:r>
          <a:r>
            <a:rPr lang="en-US" sz="2200" kern="1200" dirty="0"/>
            <a:t> </a:t>
          </a:r>
          <a:r>
            <a:rPr lang="en-US" sz="2200" kern="1200" dirty="0" err="1"/>
            <a:t>zeggen</a:t>
          </a:r>
          <a:endParaRPr lang="en-US" sz="2200" kern="1200" dirty="0"/>
        </a:p>
      </dsp:txBody>
      <dsp:txXfrm>
        <a:off x="801146" y="1368"/>
        <a:ext cx="7888829" cy="693633"/>
      </dsp:txXfrm>
    </dsp:sp>
    <dsp:sp modelId="{6EBC51BD-5625-42D2-9423-1FF533086A4E}">
      <dsp:nvSpPr>
        <dsp:cNvPr id="0" name=""/>
        <dsp:cNvSpPr/>
      </dsp:nvSpPr>
      <dsp:spPr>
        <a:xfrm>
          <a:off x="0" y="868410"/>
          <a:ext cx="8689976" cy="6936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D87D96-7687-487C-9161-08E556CC9B70}">
      <dsp:nvSpPr>
        <dsp:cNvPr id="0" name=""/>
        <dsp:cNvSpPr/>
      </dsp:nvSpPr>
      <dsp:spPr>
        <a:xfrm>
          <a:off x="209824" y="1024477"/>
          <a:ext cx="381498" cy="3814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313C74-1A88-455D-86D5-42CBE8461896}">
      <dsp:nvSpPr>
        <dsp:cNvPr id="0" name=""/>
        <dsp:cNvSpPr/>
      </dsp:nvSpPr>
      <dsp:spPr>
        <a:xfrm>
          <a:off x="801146" y="868410"/>
          <a:ext cx="7888829" cy="693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10" tIns="73410" rIns="73410" bIns="73410" numCol="1" spcCol="1270" anchor="ctr" anchorCtr="0">
          <a:noAutofit/>
        </a:bodyPr>
        <a:lstStyle/>
        <a:p>
          <a:pPr marL="0" lvl="0" indent="0" algn="l" defTabSz="977900">
            <a:lnSpc>
              <a:spcPct val="100000"/>
            </a:lnSpc>
            <a:spcBef>
              <a:spcPct val="0"/>
            </a:spcBef>
            <a:spcAft>
              <a:spcPct val="35000"/>
            </a:spcAft>
            <a:buNone/>
          </a:pPr>
          <a:r>
            <a:rPr lang="en-US" sz="2200" kern="1200" dirty="0"/>
            <a:t>3. </a:t>
          </a:r>
          <a:r>
            <a:rPr lang="en-US" sz="2200" kern="1200" dirty="0" err="1"/>
            <a:t>Iemand</a:t>
          </a:r>
          <a:r>
            <a:rPr lang="en-US" sz="2200" kern="1200" dirty="0"/>
            <a:t> </a:t>
          </a:r>
          <a:r>
            <a:rPr lang="en-US" sz="2200" kern="1200" dirty="0" err="1"/>
            <a:t>herkent</a:t>
          </a:r>
          <a:r>
            <a:rPr lang="en-US" sz="2200" kern="1200" dirty="0"/>
            <a:t> de </a:t>
          </a:r>
          <a:r>
            <a:rPr lang="en-US" sz="2200" kern="1200" dirty="0" err="1"/>
            <a:t>dagelijkse</a:t>
          </a:r>
          <a:r>
            <a:rPr lang="en-US" sz="2200" kern="1200" dirty="0"/>
            <a:t> </a:t>
          </a:r>
          <a:r>
            <a:rPr lang="en-US" sz="2200" kern="1200" dirty="0" err="1"/>
            <a:t>dingen</a:t>
          </a:r>
          <a:r>
            <a:rPr lang="en-US" sz="2200" kern="1200" dirty="0"/>
            <a:t> </a:t>
          </a:r>
          <a:r>
            <a:rPr lang="en-US" sz="2200" kern="1200" dirty="0" err="1"/>
            <a:t>niet</a:t>
          </a:r>
          <a:r>
            <a:rPr lang="en-US" sz="2200" kern="1200" dirty="0"/>
            <a:t> </a:t>
          </a:r>
          <a:r>
            <a:rPr lang="en-US" sz="2200" kern="1200" dirty="0" err="1"/>
            <a:t>meer</a:t>
          </a:r>
          <a:endParaRPr lang="en-US" sz="2200" kern="1200" dirty="0"/>
        </a:p>
      </dsp:txBody>
      <dsp:txXfrm>
        <a:off x="801146" y="868410"/>
        <a:ext cx="7888829" cy="693633"/>
      </dsp:txXfrm>
    </dsp:sp>
    <dsp:sp modelId="{C54B79D3-7D71-44F0-B202-4CFFF141097B}">
      <dsp:nvSpPr>
        <dsp:cNvPr id="0" name=""/>
        <dsp:cNvSpPr/>
      </dsp:nvSpPr>
      <dsp:spPr>
        <a:xfrm>
          <a:off x="0" y="1735452"/>
          <a:ext cx="8689976" cy="6936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E5DEBC-840A-4791-AE47-F3C68729ED93}">
      <dsp:nvSpPr>
        <dsp:cNvPr id="0" name=""/>
        <dsp:cNvSpPr/>
      </dsp:nvSpPr>
      <dsp:spPr>
        <a:xfrm>
          <a:off x="209824" y="1891519"/>
          <a:ext cx="381498" cy="3814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C248D8-D239-40B1-8FC8-733FA1A13B0E}">
      <dsp:nvSpPr>
        <dsp:cNvPr id="0" name=""/>
        <dsp:cNvSpPr/>
      </dsp:nvSpPr>
      <dsp:spPr>
        <a:xfrm>
          <a:off x="801146" y="1735452"/>
          <a:ext cx="7888829" cy="693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10" tIns="73410" rIns="73410" bIns="73410" numCol="1" spcCol="1270" anchor="ctr" anchorCtr="0">
          <a:noAutofit/>
        </a:bodyPr>
        <a:lstStyle/>
        <a:p>
          <a:pPr marL="0" lvl="0" indent="0" algn="l" defTabSz="977900">
            <a:lnSpc>
              <a:spcPct val="100000"/>
            </a:lnSpc>
            <a:spcBef>
              <a:spcPct val="0"/>
            </a:spcBef>
            <a:spcAft>
              <a:spcPct val="35000"/>
            </a:spcAft>
            <a:buNone/>
          </a:pPr>
          <a:r>
            <a:rPr lang="en-US" sz="2200" kern="1200"/>
            <a:t>4. Iemand kan de dagelijkse vaardigheden niet meer uitvoeren</a:t>
          </a:r>
        </a:p>
      </dsp:txBody>
      <dsp:txXfrm>
        <a:off x="801146" y="1735452"/>
        <a:ext cx="7888829" cy="693633"/>
      </dsp:txXfrm>
    </dsp:sp>
    <dsp:sp modelId="{79178112-85B6-4F1C-885A-845086AA6DB7}">
      <dsp:nvSpPr>
        <dsp:cNvPr id="0" name=""/>
        <dsp:cNvSpPr/>
      </dsp:nvSpPr>
      <dsp:spPr>
        <a:xfrm>
          <a:off x="0" y="2602493"/>
          <a:ext cx="8689976" cy="6936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9A0DE8-5DE3-49C7-A6A3-11F0C7896D5F}">
      <dsp:nvSpPr>
        <dsp:cNvPr id="0" name=""/>
        <dsp:cNvSpPr/>
      </dsp:nvSpPr>
      <dsp:spPr>
        <a:xfrm>
          <a:off x="209824" y="2758561"/>
          <a:ext cx="381498" cy="3814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F4675C-4D3F-481E-A5C0-165CB59963B4}">
      <dsp:nvSpPr>
        <dsp:cNvPr id="0" name=""/>
        <dsp:cNvSpPr/>
      </dsp:nvSpPr>
      <dsp:spPr>
        <a:xfrm>
          <a:off x="801146" y="2602493"/>
          <a:ext cx="7888829" cy="693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10" tIns="73410" rIns="73410" bIns="73410" numCol="1" spcCol="1270" anchor="ctr" anchorCtr="0">
          <a:noAutofit/>
        </a:bodyPr>
        <a:lstStyle/>
        <a:p>
          <a:pPr marL="0" lvl="0" indent="0" algn="l" defTabSz="977900">
            <a:lnSpc>
              <a:spcPct val="100000"/>
            </a:lnSpc>
            <a:spcBef>
              <a:spcPct val="0"/>
            </a:spcBef>
            <a:spcAft>
              <a:spcPct val="35000"/>
            </a:spcAft>
            <a:buNone/>
          </a:pPr>
          <a:r>
            <a:rPr lang="en-US" sz="2200" kern="1200" dirty="0"/>
            <a:t>5. </a:t>
          </a:r>
          <a:r>
            <a:rPr lang="en-US" sz="2200" kern="1200" dirty="0" err="1"/>
            <a:t>Iemand</a:t>
          </a:r>
          <a:r>
            <a:rPr lang="en-US" sz="2200" kern="1200" dirty="0"/>
            <a:t> </a:t>
          </a:r>
          <a:r>
            <a:rPr lang="en-US" sz="2200" kern="1200" dirty="0" err="1"/>
            <a:t>begrijpt</a:t>
          </a:r>
          <a:r>
            <a:rPr lang="en-US" sz="2200" kern="1200" dirty="0"/>
            <a:t> de </a:t>
          </a:r>
          <a:r>
            <a:rPr lang="en-US" sz="2200" kern="1200" dirty="0" err="1"/>
            <a:t>woorden</a:t>
          </a:r>
          <a:r>
            <a:rPr lang="en-US" sz="2200" kern="1200" dirty="0"/>
            <a:t> </a:t>
          </a:r>
          <a:r>
            <a:rPr lang="en-US" sz="2200" kern="1200" dirty="0" err="1"/>
            <a:t>niet</a:t>
          </a:r>
          <a:r>
            <a:rPr lang="en-US" sz="2200" kern="1200" dirty="0"/>
            <a:t> </a:t>
          </a:r>
          <a:r>
            <a:rPr lang="en-US" sz="2200" kern="1200" dirty="0" err="1"/>
            <a:t>meer</a:t>
          </a:r>
          <a:r>
            <a:rPr lang="en-US" sz="2200" kern="1200" dirty="0"/>
            <a:t> die je </a:t>
          </a:r>
          <a:r>
            <a:rPr lang="en-US" sz="2200" kern="1200" dirty="0" err="1"/>
            <a:t>tegen</a:t>
          </a:r>
          <a:r>
            <a:rPr lang="en-US" sz="2200" kern="1200" dirty="0"/>
            <a:t> hem </a:t>
          </a:r>
          <a:r>
            <a:rPr lang="en-US" sz="2200" kern="1200" dirty="0" err="1"/>
            <a:t>zegt</a:t>
          </a:r>
          <a:r>
            <a:rPr lang="en-US" sz="2200" kern="1200" dirty="0"/>
            <a:t> </a:t>
          </a:r>
        </a:p>
      </dsp:txBody>
      <dsp:txXfrm>
        <a:off x="801146" y="2602493"/>
        <a:ext cx="7888829" cy="6936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44798-FF66-46E9-85CA-EC080392B885}" type="datetimeFigureOut">
              <a:rPr lang="nl-NL" smtClean="0"/>
              <a:t>21-11-2022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48541-5AE6-4940-AB0A-7FA3780BF355}" type="slidenum">
              <a:rPr lang="nl-NL" smtClean="0"/>
              <a:t>‹nr.›</a:t>
            </a:fld>
            <a:endParaRPr lang="nl-NL"/>
          </a:p>
        </p:txBody>
      </p:sp>
    </p:spTree>
    <p:extLst>
      <p:ext uri="{BB962C8B-B14F-4D97-AF65-F5344CB8AC3E}">
        <p14:creationId xmlns:p14="http://schemas.microsoft.com/office/powerpoint/2010/main" val="333584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Cognitieve functies zijn allemaal hogere hersenfuncties. Cognitieve stoornissen leiden ertoe dat dit soort dingen niet meer lukken. Daarbij staan vooral centraal de geheugenproblemen, de problemen bij het begrijpen van de werkelijkheid, de problemen in het bedenken wat nodig is en bij het gebruiken van taal. </a:t>
            </a:r>
          </a:p>
        </p:txBody>
      </p:sp>
      <p:sp>
        <p:nvSpPr>
          <p:cNvPr id="4" name="Tijdelijke aanduiding voor dianummer 3"/>
          <p:cNvSpPr>
            <a:spLocks noGrp="1"/>
          </p:cNvSpPr>
          <p:nvPr>
            <p:ph type="sldNum" sz="quarter" idx="5"/>
          </p:nvPr>
        </p:nvSpPr>
        <p:spPr/>
        <p:txBody>
          <a:bodyPr/>
          <a:lstStyle/>
          <a:p>
            <a:fld id="{C7C48541-5AE6-4940-AB0A-7FA3780BF355}" type="slidenum">
              <a:rPr lang="nl-NL" smtClean="0"/>
              <a:t>3</a:t>
            </a:fld>
            <a:endParaRPr lang="nl-NL"/>
          </a:p>
        </p:txBody>
      </p:sp>
    </p:spTree>
    <p:extLst>
      <p:ext uri="{BB962C8B-B14F-4D97-AF65-F5344CB8AC3E}">
        <p14:creationId xmlns:p14="http://schemas.microsoft.com/office/powerpoint/2010/main" val="4224166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Afasie</a:t>
            </a:r>
          </a:p>
          <a:p>
            <a:r>
              <a:rPr lang="nl-NL" dirty="0"/>
              <a:t>3. Agnosie</a:t>
            </a:r>
          </a:p>
          <a:p>
            <a:r>
              <a:rPr lang="nl-NL" dirty="0"/>
              <a:t>4. Apraxie</a:t>
            </a:r>
          </a:p>
          <a:p>
            <a:r>
              <a:rPr lang="nl-NL" dirty="0"/>
              <a:t>5. Afasie</a:t>
            </a:r>
          </a:p>
        </p:txBody>
      </p:sp>
      <p:sp>
        <p:nvSpPr>
          <p:cNvPr id="4" name="Tijdelijke aanduiding voor dianummer 3"/>
          <p:cNvSpPr>
            <a:spLocks noGrp="1"/>
          </p:cNvSpPr>
          <p:nvPr>
            <p:ph type="sldNum" sz="quarter" idx="5"/>
          </p:nvPr>
        </p:nvSpPr>
        <p:spPr/>
        <p:txBody>
          <a:bodyPr/>
          <a:lstStyle/>
          <a:p>
            <a:fld id="{C7C48541-5AE6-4940-AB0A-7FA3780BF355}" type="slidenum">
              <a:rPr lang="nl-NL" smtClean="0"/>
              <a:t>26</a:t>
            </a:fld>
            <a:endParaRPr lang="nl-NL"/>
          </a:p>
        </p:txBody>
      </p:sp>
    </p:spTree>
    <p:extLst>
      <p:ext uri="{BB962C8B-B14F-4D97-AF65-F5344CB8AC3E}">
        <p14:creationId xmlns:p14="http://schemas.microsoft.com/office/powerpoint/2010/main" val="4061962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effectLst/>
                <a:latin typeface="Arial" panose="020B0604020202020204" pitchFamily="34" charset="0"/>
              </a:rPr>
              <a:t>Slik stoornis-&gt; aspiratie-&gt; longontsteking</a:t>
            </a:r>
          </a:p>
          <a:p>
            <a:endParaRPr lang="nl-NL" dirty="0"/>
          </a:p>
        </p:txBody>
      </p:sp>
      <p:sp>
        <p:nvSpPr>
          <p:cNvPr id="4" name="Tijdelijke aanduiding voor dianummer 3"/>
          <p:cNvSpPr>
            <a:spLocks noGrp="1"/>
          </p:cNvSpPr>
          <p:nvPr>
            <p:ph type="sldNum" sz="quarter" idx="5"/>
          </p:nvPr>
        </p:nvSpPr>
        <p:spPr/>
        <p:txBody>
          <a:bodyPr/>
          <a:lstStyle/>
          <a:p>
            <a:fld id="{C7C48541-5AE6-4940-AB0A-7FA3780BF355}" type="slidenum">
              <a:rPr lang="nl-NL" smtClean="0"/>
              <a:t>27</a:t>
            </a:fld>
            <a:endParaRPr lang="nl-NL"/>
          </a:p>
        </p:txBody>
      </p:sp>
    </p:spTree>
    <p:extLst>
      <p:ext uri="{BB962C8B-B14F-4D97-AF65-F5344CB8AC3E}">
        <p14:creationId xmlns:p14="http://schemas.microsoft.com/office/powerpoint/2010/main" val="3093796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15%</a:t>
            </a:r>
          </a:p>
        </p:txBody>
      </p:sp>
      <p:sp>
        <p:nvSpPr>
          <p:cNvPr id="4" name="Tijdelijke aanduiding voor dianummer 3"/>
          <p:cNvSpPr>
            <a:spLocks noGrp="1"/>
          </p:cNvSpPr>
          <p:nvPr>
            <p:ph type="sldNum" sz="quarter" idx="5"/>
          </p:nvPr>
        </p:nvSpPr>
        <p:spPr/>
        <p:txBody>
          <a:bodyPr/>
          <a:lstStyle/>
          <a:p>
            <a:fld id="{C7C48541-5AE6-4940-AB0A-7FA3780BF355}" type="slidenum">
              <a:rPr lang="nl-NL" smtClean="0"/>
              <a:t>28</a:t>
            </a:fld>
            <a:endParaRPr lang="nl-NL"/>
          </a:p>
        </p:txBody>
      </p:sp>
    </p:spTree>
    <p:extLst>
      <p:ext uri="{BB962C8B-B14F-4D97-AF65-F5344CB8AC3E}">
        <p14:creationId xmlns:p14="http://schemas.microsoft.com/office/powerpoint/2010/main" val="853346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Hallucinaties en wanen</a:t>
            </a:r>
          </a:p>
        </p:txBody>
      </p:sp>
      <p:sp>
        <p:nvSpPr>
          <p:cNvPr id="4" name="Tijdelijke aanduiding voor dianummer 3"/>
          <p:cNvSpPr>
            <a:spLocks noGrp="1"/>
          </p:cNvSpPr>
          <p:nvPr>
            <p:ph type="sldNum" sz="quarter" idx="5"/>
          </p:nvPr>
        </p:nvSpPr>
        <p:spPr/>
        <p:txBody>
          <a:bodyPr/>
          <a:lstStyle/>
          <a:p>
            <a:fld id="{C7C48541-5AE6-4940-AB0A-7FA3780BF355}" type="slidenum">
              <a:rPr lang="nl-NL" smtClean="0"/>
              <a:t>29</a:t>
            </a:fld>
            <a:endParaRPr lang="nl-NL"/>
          </a:p>
        </p:txBody>
      </p:sp>
    </p:spTree>
    <p:extLst>
      <p:ext uri="{BB962C8B-B14F-4D97-AF65-F5344CB8AC3E}">
        <p14:creationId xmlns:p14="http://schemas.microsoft.com/office/powerpoint/2010/main" val="219204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7C48541-5AE6-4940-AB0A-7FA3780BF355}" type="slidenum">
              <a:rPr lang="nl-NL" smtClean="0"/>
              <a:t>30</a:t>
            </a:fld>
            <a:endParaRPr lang="nl-NL"/>
          </a:p>
        </p:txBody>
      </p:sp>
    </p:spTree>
    <p:extLst>
      <p:ext uri="{BB962C8B-B14F-4D97-AF65-F5344CB8AC3E}">
        <p14:creationId xmlns:p14="http://schemas.microsoft.com/office/powerpoint/2010/main" val="3743635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rPr>
              <a:t>In de linker hemisfeer liggen 2 belangrijke gebieden voor taal. Vlak onder de sensibele schors van de linker hemisfeer ligt een gebied waarmee je taal dat je hoort, kan begrijpen (het sensorische taalcentrum = centrum van Wernicke)</a:t>
            </a:r>
            <a:endParaRPr lang="nl-NL" sz="1800" dirty="0">
              <a:effectLst/>
              <a:latin typeface="Arial" panose="020B0604020202020204" pitchFamily="34" charset="0"/>
              <a:ea typeface="Calibri" panose="020F0502020204030204" pitchFamily="34" charset="0"/>
            </a:endParaRPr>
          </a:p>
          <a:p>
            <a:r>
              <a:rPr lang="nl-NL" sz="1800" dirty="0">
                <a:effectLst/>
                <a:latin typeface="Calibri Light" panose="020F0302020204030204" pitchFamily="34" charset="0"/>
                <a:ea typeface="Calibri" panose="020F0502020204030204" pitchFamily="34" charset="0"/>
              </a:rPr>
              <a:t>Hieronder ligt een gebied waarmee je taal kunt uiten (motorische taalcentrum = centrum van </a:t>
            </a:r>
            <a:r>
              <a:rPr lang="nl-NL" sz="1800" dirty="0" err="1">
                <a:effectLst/>
                <a:latin typeface="Calibri Light" panose="020F0302020204030204" pitchFamily="34" charset="0"/>
                <a:ea typeface="Calibri" panose="020F0502020204030204" pitchFamily="34" charset="0"/>
              </a:rPr>
              <a:t>Broca</a:t>
            </a:r>
            <a:r>
              <a:rPr lang="nl-NL" sz="1800" dirty="0">
                <a:effectLst/>
                <a:latin typeface="Calibri Light" panose="020F0302020204030204" pitchFamily="34" charset="0"/>
                <a:ea typeface="Calibri" panose="020F0502020204030204" pitchFamily="34" charset="0"/>
              </a:rPr>
              <a:t>) </a:t>
            </a:r>
            <a:endParaRPr lang="nl-NL" sz="1800" dirty="0">
              <a:effectLst/>
              <a:latin typeface="Arial" panose="020B0604020202020204" pitchFamily="34" charset="0"/>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76E184BA-DD50-4383-A3DC-F7C8A9376212}" type="slidenum">
              <a:rPr lang="nl-NL" smtClean="0"/>
              <a:t>5</a:t>
            </a:fld>
            <a:endParaRPr lang="nl-NL"/>
          </a:p>
        </p:txBody>
      </p:sp>
    </p:spTree>
    <p:extLst>
      <p:ext uri="{BB962C8B-B14F-4D97-AF65-F5344CB8AC3E}">
        <p14:creationId xmlns:p14="http://schemas.microsoft.com/office/powerpoint/2010/main" val="360323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artsen gebruiken de naam voor aandoeningen waarbij er behalve geheugenstoornissen ook stoornissen in andere hogere hersenfuncties zijn, zoals afasie, apraxie en agnosie. Ook kan er sprake zijn van persoonlijkheidsveranderingen of problemen met het uitvoeren van weloverwogen beslissingen (executieve functies, uitvoerende functies). </a:t>
            </a:r>
          </a:p>
        </p:txBody>
      </p:sp>
      <p:sp>
        <p:nvSpPr>
          <p:cNvPr id="4" name="Tijdelijke aanduiding voor dianummer 3"/>
          <p:cNvSpPr>
            <a:spLocks noGrp="1"/>
          </p:cNvSpPr>
          <p:nvPr>
            <p:ph type="sldNum" sz="quarter" idx="5"/>
          </p:nvPr>
        </p:nvSpPr>
        <p:spPr/>
        <p:txBody>
          <a:bodyPr/>
          <a:lstStyle/>
          <a:p>
            <a:fld id="{C7C48541-5AE6-4940-AB0A-7FA3780BF355}" type="slidenum">
              <a:rPr lang="nl-NL" smtClean="0"/>
              <a:t>10</a:t>
            </a:fld>
            <a:endParaRPr lang="nl-NL"/>
          </a:p>
        </p:txBody>
      </p:sp>
    </p:spTree>
    <p:extLst>
      <p:ext uri="{BB962C8B-B14F-4D97-AF65-F5344CB8AC3E}">
        <p14:creationId xmlns:p14="http://schemas.microsoft.com/office/powerpoint/2010/main" val="166535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Façade gedrag = verbloemen</a:t>
            </a:r>
          </a:p>
        </p:txBody>
      </p:sp>
      <p:sp>
        <p:nvSpPr>
          <p:cNvPr id="4" name="Tijdelijke aanduiding voor dianummer 3"/>
          <p:cNvSpPr>
            <a:spLocks noGrp="1"/>
          </p:cNvSpPr>
          <p:nvPr>
            <p:ph type="sldNum" sz="quarter" idx="5"/>
          </p:nvPr>
        </p:nvSpPr>
        <p:spPr/>
        <p:txBody>
          <a:bodyPr/>
          <a:lstStyle/>
          <a:p>
            <a:fld id="{C7C48541-5AE6-4940-AB0A-7FA3780BF355}" type="slidenum">
              <a:rPr lang="nl-NL" smtClean="0"/>
              <a:t>13</a:t>
            </a:fld>
            <a:endParaRPr lang="nl-NL"/>
          </a:p>
        </p:txBody>
      </p:sp>
    </p:spTree>
    <p:extLst>
      <p:ext uri="{BB962C8B-B14F-4D97-AF65-F5344CB8AC3E}">
        <p14:creationId xmlns:p14="http://schemas.microsoft.com/office/powerpoint/2010/main" val="180274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Verloop grillig. Soms knapt iemand tussentijds weer op, maar hij kan ook weer snel achteruitgaan. </a:t>
            </a:r>
          </a:p>
        </p:txBody>
      </p:sp>
      <p:sp>
        <p:nvSpPr>
          <p:cNvPr id="4" name="Tijdelijke aanduiding voor dianummer 3"/>
          <p:cNvSpPr>
            <a:spLocks noGrp="1"/>
          </p:cNvSpPr>
          <p:nvPr>
            <p:ph type="sldNum" sz="quarter" idx="5"/>
          </p:nvPr>
        </p:nvSpPr>
        <p:spPr/>
        <p:txBody>
          <a:bodyPr/>
          <a:lstStyle/>
          <a:p>
            <a:fld id="{C7C48541-5AE6-4940-AB0A-7FA3780BF355}" type="slidenum">
              <a:rPr lang="nl-NL" smtClean="0"/>
              <a:t>16</a:t>
            </a:fld>
            <a:endParaRPr lang="nl-NL"/>
          </a:p>
        </p:txBody>
      </p:sp>
    </p:spTree>
    <p:extLst>
      <p:ext uri="{BB962C8B-B14F-4D97-AF65-F5344CB8AC3E}">
        <p14:creationId xmlns:p14="http://schemas.microsoft.com/office/powerpoint/2010/main" val="1913183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Vroegkinderlijke reflexen, sinds de zuigelingenleeftijd door hersenrijping onzichtbaar geworden, keren terug.</a:t>
            </a:r>
          </a:p>
        </p:txBody>
      </p:sp>
      <p:sp>
        <p:nvSpPr>
          <p:cNvPr id="4" name="Tijdelijke aanduiding voor dianummer 3"/>
          <p:cNvSpPr>
            <a:spLocks noGrp="1"/>
          </p:cNvSpPr>
          <p:nvPr>
            <p:ph type="sldNum" sz="quarter" idx="5"/>
          </p:nvPr>
        </p:nvSpPr>
        <p:spPr/>
        <p:txBody>
          <a:bodyPr/>
          <a:lstStyle/>
          <a:p>
            <a:fld id="{385C1E60-97D1-4EBA-9646-502FA893BAAC}" type="slidenum">
              <a:rPr lang="nl-NL" smtClean="0"/>
              <a:t>17</a:t>
            </a:fld>
            <a:endParaRPr lang="nl-NL"/>
          </a:p>
        </p:txBody>
      </p:sp>
    </p:spTree>
    <p:extLst>
      <p:ext uri="{BB962C8B-B14F-4D97-AF65-F5344CB8AC3E}">
        <p14:creationId xmlns:p14="http://schemas.microsoft.com/office/powerpoint/2010/main" val="2611604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b="1" cap="none" dirty="0">
                <a:solidFill>
                  <a:srgbClr val="FF0000"/>
                </a:solidFill>
              </a:rPr>
              <a:t>Confabuleren </a:t>
            </a:r>
          </a:p>
          <a:p>
            <a:pPr>
              <a:buFontTx/>
              <a:buChar char="-"/>
            </a:pPr>
            <a:r>
              <a:rPr lang="nl-NL" b="0" i="0" cap="none" dirty="0">
                <a:effectLst/>
              </a:rPr>
              <a:t>stoornis </a:t>
            </a:r>
            <a:r>
              <a:rPr lang="nl-NL" b="0" i="0" cap="none" dirty="0">
                <a:solidFill>
                  <a:srgbClr val="202124"/>
                </a:solidFill>
                <a:effectLst/>
              </a:rPr>
              <a:t>in het geheugen</a:t>
            </a:r>
          </a:p>
          <a:p>
            <a:pPr>
              <a:buFontTx/>
              <a:buChar char="-"/>
            </a:pPr>
            <a:r>
              <a:rPr lang="nl-NL" b="0" i="0" cap="none" dirty="0">
                <a:solidFill>
                  <a:srgbClr val="202124"/>
                </a:solidFill>
                <a:effectLst/>
              </a:rPr>
              <a:t>iemand vertelt overdreven, gefantaseerde of onware verhalen </a:t>
            </a:r>
          </a:p>
          <a:p>
            <a:endParaRPr lang="nl-NL" dirty="0"/>
          </a:p>
        </p:txBody>
      </p:sp>
      <p:sp>
        <p:nvSpPr>
          <p:cNvPr id="4" name="Tijdelijke aanduiding voor dianummer 3"/>
          <p:cNvSpPr>
            <a:spLocks noGrp="1"/>
          </p:cNvSpPr>
          <p:nvPr>
            <p:ph type="sldNum" sz="quarter" idx="5"/>
          </p:nvPr>
        </p:nvSpPr>
        <p:spPr/>
        <p:txBody>
          <a:bodyPr/>
          <a:lstStyle/>
          <a:p>
            <a:fld id="{C7C48541-5AE6-4940-AB0A-7FA3780BF355}" type="slidenum">
              <a:rPr lang="nl-NL" smtClean="0"/>
              <a:t>19</a:t>
            </a:fld>
            <a:endParaRPr lang="nl-NL"/>
          </a:p>
        </p:txBody>
      </p:sp>
    </p:spTree>
    <p:extLst>
      <p:ext uri="{BB962C8B-B14F-4D97-AF65-F5344CB8AC3E}">
        <p14:creationId xmlns:p14="http://schemas.microsoft.com/office/powerpoint/2010/main" val="1776092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7C48541-5AE6-4940-AB0A-7FA3780BF355}" type="slidenum">
              <a:rPr lang="nl-NL" smtClean="0"/>
              <a:t>24</a:t>
            </a:fld>
            <a:endParaRPr lang="nl-NL"/>
          </a:p>
        </p:txBody>
      </p:sp>
    </p:spTree>
    <p:extLst>
      <p:ext uri="{BB962C8B-B14F-4D97-AF65-F5344CB8AC3E}">
        <p14:creationId xmlns:p14="http://schemas.microsoft.com/office/powerpoint/2010/main" val="1513135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cap="none" dirty="0">
                <a:latin typeface="Arial" panose="020B0604020202020204" pitchFamily="34" charset="0"/>
              </a:rPr>
              <a:t>A. frontale kwab    (</a:t>
            </a:r>
            <a:r>
              <a:rPr lang="nl-NL" b="1" cap="none" dirty="0">
                <a:latin typeface="Arial" panose="020B0604020202020204" pitchFamily="34" charset="0"/>
              </a:rPr>
              <a:t>voorhoofds</a:t>
            </a:r>
            <a:r>
              <a:rPr lang="nl-NL" cap="none" dirty="0">
                <a:latin typeface="Arial" panose="020B0604020202020204" pitchFamily="34" charset="0"/>
              </a:rPr>
              <a:t>kwab) </a:t>
            </a:r>
          </a:p>
          <a:p>
            <a:pPr marL="0" indent="0">
              <a:buNone/>
            </a:pPr>
            <a:r>
              <a:rPr lang="nl-NL" cap="none" dirty="0">
                <a:latin typeface="Arial" panose="020B0604020202020204" pitchFamily="34" charset="0"/>
              </a:rPr>
              <a:t>B temporale kwab (</a:t>
            </a:r>
            <a:r>
              <a:rPr lang="nl-NL" b="1" cap="none" dirty="0">
                <a:latin typeface="Arial" panose="020B0604020202020204" pitchFamily="34" charset="0"/>
              </a:rPr>
              <a:t>slaap</a:t>
            </a:r>
            <a:r>
              <a:rPr lang="nl-NL" cap="none" dirty="0">
                <a:latin typeface="Arial" panose="020B0604020202020204" pitchFamily="34" charset="0"/>
              </a:rPr>
              <a:t>kwab)</a:t>
            </a:r>
          </a:p>
          <a:p>
            <a:pPr marL="0" indent="0">
              <a:buNone/>
            </a:pPr>
            <a:r>
              <a:rPr lang="nl-NL" cap="none" dirty="0">
                <a:latin typeface="Arial" panose="020B0604020202020204" pitchFamily="34" charset="0"/>
              </a:rPr>
              <a:t>C pariëtale kwab   (</a:t>
            </a:r>
            <a:r>
              <a:rPr lang="nl-NL" b="1" cap="none" dirty="0">
                <a:latin typeface="Arial" panose="020B0604020202020204" pitchFamily="34" charset="0"/>
              </a:rPr>
              <a:t>wandbeen</a:t>
            </a:r>
            <a:r>
              <a:rPr lang="nl-NL" cap="none" dirty="0">
                <a:latin typeface="Arial" panose="020B0604020202020204" pitchFamily="34" charset="0"/>
              </a:rPr>
              <a:t>kwab) </a:t>
            </a:r>
          </a:p>
          <a:p>
            <a:pPr marL="0" indent="0">
              <a:buNone/>
            </a:pPr>
            <a:r>
              <a:rPr lang="nl-NL" cap="none" dirty="0">
                <a:latin typeface="Arial" panose="020B0604020202020204" pitchFamily="34" charset="0"/>
              </a:rPr>
              <a:t>D </a:t>
            </a:r>
            <a:r>
              <a:rPr lang="nl-NL" cap="none" dirty="0" err="1">
                <a:latin typeface="Arial" panose="020B0604020202020204" pitchFamily="34" charset="0"/>
              </a:rPr>
              <a:t>occipitale</a:t>
            </a:r>
            <a:r>
              <a:rPr lang="nl-NL" cap="none" dirty="0">
                <a:latin typeface="Arial" panose="020B0604020202020204" pitchFamily="34" charset="0"/>
              </a:rPr>
              <a:t> kwab  (</a:t>
            </a:r>
            <a:r>
              <a:rPr lang="nl-NL" b="1" cap="none" dirty="0" err="1">
                <a:latin typeface="Arial" panose="020B0604020202020204" pitchFamily="34" charset="0"/>
              </a:rPr>
              <a:t>achterhoofds</a:t>
            </a:r>
            <a:r>
              <a:rPr lang="nl-NL" cap="none" dirty="0" err="1">
                <a:latin typeface="Arial" panose="020B0604020202020204" pitchFamily="34" charset="0"/>
              </a:rPr>
              <a:t>kwab</a:t>
            </a:r>
            <a:r>
              <a:rPr lang="nl-NL" cap="none" dirty="0">
                <a:latin typeface="Arial" panose="020B0604020202020204" pitchFamily="34" charset="0"/>
              </a:rPr>
              <a:t>)</a:t>
            </a:r>
          </a:p>
          <a:p>
            <a:endParaRPr lang="nl-NL" dirty="0"/>
          </a:p>
        </p:txBody>
      </p:sp>
      <p:sp>
        <p:nvSpPr>
          <p:cNvPr id="4" name="Tijdelijke aanduiding voor dianummer 3"/>
          <p:cNvSpPr>
            <a:spLocks noGrp="1"/>
          </p:cNvSpPr>
          <p:nvPr>
            <p:ph type="sldNum" sz="quarter" idx="5"/>
          </p:nvPr>
        </p:nvSpPr>
        <p:spPr/>
        <p:txBody>
          <a:bodyPr/>
          <a:lstStyle/>
          <a:p>
            <a:fld id="{C7C48541-5AE6-4940-AB0A-7FA3780BF355}" type="slidenum">
              <a:rPr lang="nl-NL" smtClean="0"/>
              <a:t>25</a:t>
            </a:fld>
            <a:endParaRPr lang="nl-NL"/>
          </a:p>
        </p:txBody>
      </p:sp>
    </p:spTree>
    <p:extLst>
      <p:ext uri="{BB962C8B-B14F-4D97-AF65-F5344CB8AC3E}">
        <p14:creationId xmlns:p14="http://schemas.microsoft.com/office/powerpoint/2010/main" val="3635553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7"/>
            <a:ext cx="8689976" cy="2509213"/>
          </a:xfrm>
        </p:spPr>
        <p:txBody>
          <a:bodyPr anchor="b">
            <a:normAutofit/>
          </a:bodyPr>
          <a:lstStyle>
            <a:lvl1pPr algn="ctr">
              <a:defRPr sz="4800"/>
            </a:lvl1pPr>
          </a:lstStyle>
          <a:p>
            <a:r>
              <a:rPr lang="nl-NL"/>
              <a:t>Klik om stijl te bewerken</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2200">
                <a:solidFill>
                  <a:schemeClr val="bg1">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F5E220E-4212-45BA-9A59-A2D6F8DDDDC1}" type="datetime1">
              <a:rPr lang="en-US" smtClean="0"/>
              <a:t>11/21/2022</a:t>
            </a:fld>
            <a:endParaRPr lang="en-US" dirty="0"/>
          </a:p>
        </p:txBody>
      </p:sp>
      <p:sp>
        <p:nvSpPr>
          <p:cNvPr id="5" name="Footer Placeholder 4"/>
          <p:cNvSpPr>
            <a:spLocks noGrp="1"/>
          </p:cNvSpPr>
          <p:nvPr>
            <p:ph type="ftr" sz="quarter" idx="11"/>
          </p:nvPr>
        </p:nvSpPr>
        <p:spPr/>
        <p:txBody>
          <a:bodyPr/>
          <a:lstStyle/>
          <a:p>
            <a:r>
              <a:rPr lang="nl-NL"/>
              <a:t>GZa - Susana van der Klei - 17 december 2020</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5" y="4289374"/>
            <a:ext cx="10364432" cy="81161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1184745"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20B2104-858D-46B4-84D3-0C0E9CC0CF03}" type="datetime1">
              <a:rPr lang="en-US" smtClean="0"/>
              <a:t>11/21/2022</a:t>
            </a:fld>
            <a:endParaRPr lang="en-US" dirty="0"/>
          </a:p>
        </p:txBody>
      </p:sp>
      <p:sp>
        <p:nvSpPr>
          <p:cNvPr id="6" name="Footer Placeholder 5"/>
          <p:cNvSpPr>
            <a:spLocks noGrp="1"/>
          </p:cNvSpPr>
          <p:nvPr>
            <p:ph type="ftr" sz="quarter" idx="11"/>
          </p:nvPr>
        </p:nvSpPr>
        <p:spPr/>
        <p:txBody>
          <a:bodyPr/>
          <a:lstStyle/>
          <a:p>
            <a:r>
              <a:rPr lang="nl-NL"/>
              <a:t>GZa - Susana van der Klei - 17 december 2020</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1"/>
            <a:ext cx="10364452" cy="3427245"/>
          </a:xfrm>
        </p:spPr>
        <p:txBody>
          <a:bodyPr anchor="ctr"/>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3EEF50E-A49F-4D3B-94C8-E67C689F015E}" type="datetime1">
              <a:rPr lang="en-US" smtClean="0"/>
              <a:t>11/21/2022</a:t>
            </a:fld>
            <a:endParaRPr lang="en-US" dirty="0"/>
          </a:p>
        </p:txBody>
      </p:sp>
      <p:sp>
        <p:nvSpPr>
          <p:cNvPr id="6" name="Footer Placeholder 5"/>
          <p:cNvSpPr>
            <a:spLocks noGrp="1"/>
          </p:cNvSpPr>
          <p:nvPr>
            <p:ph type="ftr" sz="quarter" idx="11"/>
          </p:nvPr>
        </p:nvSpPr>
        <p:spPr/>
        <p:txBody>
          <a:bodyPr/>
          <a:lstStyle/>
          <a:p>
            <a:r>
              <a:rPr lang="nl-NL"/>
              <a:t>GZa - Susana van der Klei - 17 december 2020</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5" y="3610032"/>
            <a:ext cx="8752299" cy="594788"/>
          </a:xfrm>
        </p:spPr>
        <p:txBody>
          <a:bodyPr anchor="t">
            <a:normAutofit/>
          </a:bodyPr>
          <a:lstStyle>
            <a:lvl1pPr marL="0" indent="0">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913775" y="4372798"/>
            <a:ext cx="10364452" cy="1421053"/>
          </a:xfrm>
        </p:spPr>
        <p:txBody>
          <a:bodyPr anchor="ctr">
            <a:normAutofit/>
          </a:bodyP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A5F3661-F1E8-4336-9FC3-E4ED1D5999DE}" type="datetime1">
              <a:rPr lang="en-US" smtClean="0"/>
              <a:t>11/21/2022</a:t>
            </a:fld>
            <a:endParaRPr lang="en-US" dirty="0"/>
          </a:p>
        </p:txBody>
      </p:sp>
      <p:sp>
        <p:nvSpPr>
          <p:cNvPr id="6" name="Footer Placeholder 5"/>
          <p:cNvSpPr>
            <a:spLocks noGrp="1"/>
          </p:cNvSpPr>
          <p:nvPr>
            <p:ph type="ftr" sz="quarter" idx="11"/>
          </p:nvPr>
        </p:nvSpPr>
        <p:spPr/>
        <p:txBody>
          <a:bodyPr/>
          <a:lstStyle/>
          <a:p>
            <a:r>
              <a:rPr lang="nl-NL"/>
              <a:t>GZa - Susana van der Klei - 17 december 2020</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9"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3"/>
            <a:ext cx="10364452" cy="2511835"/>
          </a:xfrm>
        </p:spPr>
        <p:txBody>
          <a:bodyPr anchor="b"/>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96EFDE1-507A-468D-9407-31AA1E53C681}" type="datetime1">
              <a:rPr lang="en-US" smtClean="0"/>
              <a:t>11/21/2022</a:t>
            </a:fld>
            <a:endParaRPr lang="en-US" dirty="0"/>
          </a:p>
        </p:txBody>
      </p:sp>
      <p:sp>
        <p:nvSpPr>
          <p:cNvPr id="6" name="Footer Placeholder 5"/>
          <p:cNvSpPr>
            <a:spLocks noGrp="1"/>
          </p:cNvSpPr>
          <p:nvPr>
            <p:ph type="ftr" sz="quarter" idx="11"/>
          </p:nvPr>
        </p:nvSpPr>
        <p:spPr/>
        <p:txBody>
          <a:bodyPr/>
          <a:lstStyle/>
          <a:p>
            <a:r>
              <a:rPr lang="nl-NL"/>
              <a:t>GZa - Susana van der Klei - 17 december 2020</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5" y="609600"/>
            <a:ext cx="10364452" cy="1605094"/>
          </a:xfrm>
        </p:spPr>
        <p:txBody>
          <a:bodyPr/>
          <a:lstStyle/>
          <a:p>
            <a:r>
              <a:rPr lang="nl-NL"/>
              <a:t>Klik om stijl te bewerken</a:t>
            </a:r>
            <a:endParaRPr lang="en-US" dirty="0"/>
          </a:p>
        </p:txBody>
      </p:sp>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85000"/>
              </a:lnSpc>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913775" y="2943357"/>
            <a:ext cx="3298976" cy="2847845"/>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452390" y="2367093"/>
            <a:ext cx="3291521" cy="576262"/>
          </a:xfrm>
        </p:spPr>
        <p:txBody>
          <a:bodyPr anchor="b">
            <a:noAutofit/>
          </a:bodyPr>
          <a:lstStyle>
            <a:lvl1pPr marL="0" indent="0" algn="ctr">
              <a:lnSpc>
                <a:spcPct val="85000"/>
              </a:lnSpc>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441350" y="2943357"/>
            <a:ext cx="3303351" cy="2847845"/>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85000"/>
              </a:lnSpc>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973299" y="2943357"/>
            <a:ext cx="3304928" cy="2847845"/>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951FE03B-4DAB-4F5F-BC9C-66C4B37F6B85}" type="datetime1">
              <a:rPr lang="en-US" smtClean="0"/>
              <a:t>11/21/2022</a:t>
            </a:fld>
            <a:endParaRPr lang="en-US" dirty="0"/>
          </a:p>
        </p:txBody>
      </p:sp>
      <p:sp>
        <p:nvSpPr>
          <p:cNvPr id="4" name="Footer Placeholder 3"/>
          <p:cNvSpPr>
            <a:spLocks noGrp="1"/>
          </p:cNvSpPr>
          <p:nvPr>
            <p:ph type="ftr" sz="quarter" idx="11"/>
          </p:nvPr>
        </p:nvSpPr>
        <p:spPr/>
        <p:txBody>
          <a:bodyPr/>
          <a:lstStyle/>
          <a:p>
            <a:r>
              <a:rPr lang="nl-NL"/>
              <a:t>GZa - Susana van der Klei - 17 december 2020</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5" y="610772"/>
            <a:ext cx="10364452" cy="1603922"/>
          </a:xfrm>
        </p:spPr>
        <p:txBody>
          <a:bodyPr/>
          <a:lstStyle/>
          <a:p>
            <a:r>
              <a:rPr lang="nl-NL"/>
              <a:t>Klik om stijl te bewerken</a:t>
            </a:r>
            <a:endParaRPr lang="en-US" dirty="0"/>
          </a:p>
        </p:txBody>
      </p:sp>
      <p:sp>
        <p:nvSpPr>
          <p:cNvPr id="19" name="Text Placeholder 2"/>
          <p:cNvSpPr>
            <a:spLocks noGrp="1"/>
          </p:cNvSpPr>
          <p:nvPr>
            <p:ph type="body" idx="1"/>
          </p:nvPr>
        </p:nvSpPr>
        <p:spPr>
          <a:xfrm>
            <a:off x="913776" y="4204820"/>
            <a:ext cx="3296409" cy="576262"/>
          </a:xfrm>
        </p:spPr>
        <p:txBody>
          <a:bodyPr anchor="b">
            <a:noAutofit/>
          </a:bodyPr>
          <a:lstStyle>
            <a:lvl1pPr marL="0" indent="0" algn="ctr">
              <a:lnSpc>
                <a:spcPct val="85000"/>
              </a:lnSpc>
              <a:buNone/>
              <a:defRPr sz="22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76" y="4781082"/>
            <a:ext cx="3296409" cy="1010118"/>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81082"/>
            <a:ext cx="3303352" cy="1010119"/>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973300" y="4204820"/>
            <a:ext cx="3300681" cy="576262"/>
          </a:xfrm>
        </p:spPr>
        <p:txBody>
          <a:bodyPr anchor="b">
            <a:noAutofit/>
          </a:bodyPr>
          <a:lstStyle>
            <a:lvl1pPr marL="0" indent="0" algn="ctr">
              <a:lnSpc>
                <a:spcPct val="85000"/>
              </a:lnSpc>
              <a:buNone/>
              <a:defRPr sz="22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174" y="4781080"/>
            <a:ext cx="3305053" cy="1010121"/>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DFA86D81-ED06-4FD5-A984-BB1DED69B174}" type="datetime1">
              <a:rPr lang="en-US" smtClean="0"/>
              <a:t>11/21/2022</a:t>
            </a:fld>
            <a:endParaRPr lang="en-US" dirty="0"/>
          </a:p>
        </p:txBody>
      </p:sp>
      <p:sp>
        <p:nvSpPr>
          <p:cNvPr id="4" name="Footer Placeholder 3"/>
          <p:cNvSpPr>
            <a:spLocks noGrp="1"/>
          </p:cNvSpPr>
          <p:nvPr>
            <p:ph type="ftr" sz="quarter" idx="11"/>
          </p:nvPr>
        </p:nvSpPr>
        <p:spPr/>
        <p:txBody>
          <a:bodyPr/>
          <a:lstStyle/>
          <a:p>
            <a:r>
              <a:rPr lang="nl-NL"/>
              <a:t>GZa - Susana van der Klei - 17 december 2020</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1" name="Vertical Text Placeholder 2"/>
          <p:cNvSpPr>
            <a:spLocks noGrp="1"/>
          </p:cNvSpPr>
          <p:nvPr>
            <p:ph type="body" orient="vert" sz="quarter" idx="13"/>
          </p:nvPr>
        </p:nvSpPr>
        <p:spPr>
          <a:xfrm>
            <a:off x="913775" y="2367095"/>
            <a:ext cx="10364452" cy="342410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067CACE-5FC1-475B-8B3C-CE68C716EF13}" type="datetime1">
              <a:rPr lang="en-US" smtClean="0"/>
              <a:t>11/21/2022</a:t>
            </a:fld>
            <a:endParaRPr lang="en-US" dirty="0"/>
          </a:p>
        </p:txBody>
      </p:sp>
      <p:sp>
        <p:nvSpPr>
          <p:cNvPr id="5" name="Footer Placeholder 4"/>
          <p:cNvSpPr>
            <a:spLocks noGrp="1"/>
          </p:cNvSpPr>
          <p:nvPr>
            <p:ph type="ftr" sz="quarter" idx="11"/>
          </p:nvPr>
        </p:nvSpPr>
        <p:spPr/>
        <p:txBody>
          <a:bodyPr/>
          <a:lstStyle/>
          <a:p>
            <a:r>
              <a:rPr lang="nl-NL"/>
              <a:t>GZa - Susana van der Klei - 17 december 2020</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1" y="609603"/>
            <a:ext cx="2553327" cy="5181599"/>
          </a:xfrm>
        </p:spPr>
        <p:txBody>
          <a:bodyPr vert="eaVert"/>
          <a:lstStyle>
            <a:lvl1pPr algn="l">
              <a:defRPr/>
            </a:lvl1pPr>
          </a:lstStyle>
          <a:p>
            <a:r>
              <a:rPr lang="nl-NL"/>
              <a:t>Klik om stijl te bewerken</a:t>
            </a:r>
            <a:endParaRPr lang="en-US" dirty="0"/>
          </a:p>
        </p:txBody>
      </p:sp>
      <p:sp>
        <p:nvSpPr>
          <p:cNvPr id="8" name="Vertical Text Placeholder 2"/>
          <p:cNvSpPr>
            <a:spLocks noGrp="1"/>
          </p:cNvSpPr>
          <p:nvPr>
            <p:ph type="body" orient="vert" sz="quarter" idx="13"/>
          </p:nvPr>
        </p:nvSpPr>
        <p:spPr>
          <a:xfrm>
            <a:off x="913775" y="609603"/>
            <a:ext cx="7658724" cy="518159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2F7BDB7-1F11-4708-A4F2-64101A58C7CA}" type="datetime1">
              <a:rPr lang="en-US" smtClean="0"/>
              <a:t>11/21/2022</a:t>
            </a:fld>
            <a:endParaRPr lang="en-US" dirty="0"/>
          </a:p>
        </p:txBody>
      </p:sp>
      <p:sp>
        <p:nvSpPr>
          <p:cNvPr id="5" name="Footer Placeholder 4"/>
          <p:cNvSpPr>
            <a:spLocks noGrp="1"/>
          </p:cNvSpPr>
          <p:nvPr>
            <p:ph type="ftr" sz="quarter" idx="11"/>
          </p:nvPr>
        </p:nvSpPr>
        <p:spPr/>
        <p:txBody>
          <a:bodyPr/>
          <a:lstStyle/>
          <a:p>
            <a:r>
              <a:rPr lang="nl-NL"/>
              <a:t>GZa - Susana van der Klei - 17 december 2020</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5E98FF-1D4F-4CC7-A043-8F85432D5E2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C19E9DB-F172-4EB2-89DB-6EE6D52ADEA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E910EBF-DBCE-490C-8AE9-47D8B97A4E64}"/>
              </a:ext>
            </a:extLst>
          </p:cNvPr>
          <p:cNvSpPr>
            <a:spLocks noGrp="1"/>
          </p:cNvSpPr>
          <p:nvPr>
            <p:ph type="dt" sz="half" idx="10"/>
          </p:nvPr>
        </p:nvSpPr>
        <p:spPr/>
        <p:txBody>
          <a:bodyPr/>
          <a:lstStyle/>
          <a:p>
            <a:fld id="{633BA647-998F-402F-9D25-84B7AB8C0231}"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527D3B91-7F92-41BE-807B-F92209A20C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E5BAA0-6A7B-411E-B34B-1C85C9A247C8}"/>
              </a:ext>
            </a:extLst>
          </p:cNvPr>
          <p:cNvSpPr>
            <a:spLocks noGrp="1"/>
          </p:cNvSpPr>
          <p:nvPr>
            <p:ph type="sldNum" sz="quarter" idx="12"/>
          </p:nvPr>
        </p:nvSpPr>
        <p:spPr/>
        <p:txBody>
          <a:bodyPr/>
          <a:lstStyle/>
          <a:p>
            <a:fld id="{B154C302-5238-474D-81DD-9063E9006D4A}" type="slidenum">
              <a:rPr lang="nl-NL" smtClean="0"/>
              <a:t>‹nr.›</a:t>
            </a:fld>
            <a:endParaRPr lang="nl-NL"/>
          </a:p>
        </p:txBody>
      </p:sp>
    </p:spTree>
    <p:extLst>
      <p:ext uri="{BB962C8B-B14F-4D97-AF65-F5344CB8AC3E}">
        <p14:creationId xmlns:p14="http://schemas.microsoft.com/office/powerpoint/2010/main" val="293634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177FC7A-AE98-4EAC-A6A0-0CE6E4421F95}" type="datetime1">
              <a:rPr lang="en-US" smtClean="0"/>
              <a:t>11/21/2022</a:t>
            </a:fld>
            <a:endParaRPr lang="en-US" dirty="0"/>
          </a:p>
        </p:txBody>
      </p:sp>
      <p:sp>
        <p:nvSpPr>
          <p:cNvPr id="5" name="Footer Placeholder 4"/>
          <p:cNvSpPr>
            <a:spLocks noGrp="1"/>
          </p:cNvSpPr>
          <p:nvPr>
            <p:ph type="ftr" sz="quarter" idx="11"/>
          </p:nvPr>
        </p:nvSpPr>
        <p:spPr/>
        <p:txBody>
          <a:bodyPr/>
          <a:lstStyle/>
          <a:p>
            <a:r>
              <a:rPr lang="nl-NL"/>
              <a:t>GZa - Susana van der Klei - 17 december 2020</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828565"/>
            <a:ext cx="10351752" cy="2736819"/>
          </a:xfrm>
        </p:spPr>
        <p:txBody>
          <a:bodyPr anchor="b">
            <a:normAutofit/>
          </a:bodyPr>
          <a:lstStyle>
            <a:lvl1pPr>
              <a:defRPr sz="4000"/>
            </a:lvl1pPr>
          </a:lstStyle>
          <a:p>
            <a:r>
              <a:rPr lang="nl-NL"/>
              <a:t>Klik om stijl te bewerken</a:t>
            </a:r>
            <a:endParaRPr lang="en-US" dirty="0"/>
          </a:p>
        </p:txBody>
      </p:sp>
      <p:sp>
        <p:nvSpPr>
          <p:cNvPr id="3" name="Text Placeholder 2"/>
          <p:cNvSpPr>
            <a:spLocks noGrp="1"/>
          </p:cNvSpPr>
          <p:nvPr>
            <p:ph type="body" idx="1"/>
          </p:nvPr>
        </p:nvSpPr>
        <p:spPr>
          <a:xfrm>
            <a:off x="913775" y="3657459"/>
            <a:ext cx="10351752" cy="1368183"/>
          </a:xfrm>
        </p:spPr>
        <p:txBody>
          <a:bodyPr>
            <a:normAutofit/>
          </a:bodyPr>
          <a:lstStyle>
            <a:lvl1pPr marL="0" indent="0" algn="ctr">
              <a:buNone/>
              <a:defRPr sz="2000">
                <a:solidFill>
                  <a:schemeClr val="bg1">
                    <a:lumMod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D5615658-96C2-478A-AFC1-104A7B63142C}" type="datetime1">
              <a:rPr lang="en-US" smtClean="0"/>
              <a:t>11/21/2022</a:t>
            </a:fld>
            <a:endParaRPr lang="en-US" dirty="0"/>
          </a:p>
        </p:txBody>
      </p:sp>
      <p:sp>
        <p:nvSpPr>
          <p:cNvPr id="5" name="Footer Placeholder 4"/>
          <p:cNvSpPr>
            <a:spLocks noGrp="1"/>
          </p:cNvSpPr>
          <p:nvPr>
            <p:ph type="ftr" sz="quarter" idx="11"/>
          </p:nvPr>
        </p:nvSpPr>
        <p:spPr/>
        <p:txBody>
          <a:bodyPr/>
          <a:lstStyle/>
          <a:p>
            <a:r>
              <a:rPr lang="nl-NL"/>
              <a:t>GZa - Susana van der Klei - 17 december 2020</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nl-NL"/>
              <a:t>Klik om stijl te bewerken</a:t>
            </a:r>
            <a:endParaRPr lang="en-US" dirty="0"/>
          </a:p>
        </p:txBody>
      </p:sp>
      <p:sp>
        <p:nvSpPr>
          <p:cNvPr id="12" name="Content Placeholder 2"/>
          <p:cNvSpPr>
            <a:spLocks noGrp="1"/>
          </p:cNvSpPr>
          <p:nvPr>
            <p:ph sz="quarter" idx="13"/>
          </p:nvPr>
        </p:nvSpPr>
        <p:spPr>
          <a:xfrm>
            <a:off x="913773" y="2367094"/>
            <a:ext cx="5106027"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6172200" y="2367094"/>
            <a:ext cx="5105400"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048A3F0-52B7-41AA-8809-BA013CB38485}" type="datetime1">
              <a:rPr lang="en-US" smtClean="0"/>
              <a:t>11/21/2022</a:t>
            </a:fld>
            <a:endParaRPr lang="en-US" dirty="0"/>
          </a:p>
        </p:txBody>
      </p:sp>
      <p:sp>
        <p:nvSpPr>
          <p:cNvPr id="6" name="Footer Placeholder 5"/>
          <p:cNvSpPr>
            <a:spLocks noGrp="1"/>
          </p:cNvSpPr>
          <p:nvPr>
            <p:ph type="ftr" sz="quarter" idx="11"/>
          </p:nvPr>
        </p:nvSpPr>
        <p:spPr/>
        <p:txBody>
          <a:bodyPr/>
          <a:lstStyle/>
          <a:p>
            <a:r>
              <a:rPr lang="nl-NL"/>
              <a:t>GZa - Susana van der Klei - 17 december 2020</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nl-NL"/>
              <a:t>Klik om stijl te bewerken</a:t>
            </a:r>
            <a:endParaRPr lang="en-US" dirty="0"/>
          </a:p>
        </p:txBody>
      </p:sp>
      <p:sp>
        <p:nvSpPr>
          <p:cNvPr id="3" name="Text Placeholder 2"/>
          <p:cNvSpPr>
            <a:spLocks noGrp="1"/>
          </p:cNvSpPr>
          <p:nvPr>
            <p:ph type="body" idx="1"/>
          </p:nvPr>
        </p:nvSpPr>
        <p:spPr>
          <a:xfrm>
            <a:off x="1146328" y="2371018"/>
            <a:ext cx="4873475" cy="679994"/>
          </a:xfrm>
        </p:spPr>
        <p:txBody>
          <a:bodyPr anchor="b">
            <a:noAutofit/>
          </a:bodyPr>
          <a:lstStyle>
            <a:lvl1pPr marL="0" indent="0">
              <a:lnSpc>
                <a:spcPct val="85000"/>
              </a:lnSpc>
              <a:buNone/>
              <a:defRPr sz="26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12" name="Content Placeholder 3"/>
          <p:cNvSpPr>
            <a:spLocks noGrp="1"/>
          </p:cNvSpPr>
          <p:nvPr>
            <p:ph sz="quarter" idx="13"/>
          </p:nvPr>
        </p:nvSpPr>
        <p:spPr>
          <a:xfrm>
            <a:off x="913775" y="3051014"/>
            <a:ext cx="5106027"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13" name="Content Placeholder 5"/>
          <p:cNvSpPr>
            <a:spLocks noGrp="1"/>
          </p:cNvSpPr>
          <p:nvPr>
            <p:ph sz="quarter" idx="14"/>
          </p:nvPr>
        </p:nvSpPr>
        <p:spPr>
          <a:xfrm>
            <a:off x="6172201" y="3051014"/>
            <a:ext cx="5105401"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3702767-4698-4BC2-8E57-52FC2F7F86C4}" type="datetime1">
              <a:rPr lang="en-US" smtClean="0"/>
              <a:t>11/21/2022</a:t>
            </a:fld>
            <a:endParaRPr lang="en-US" dirty="0"/>
          </a:p>
        </p:txBody>
      </p:sp>
      <p:sp>
        <p:nvSpPr>
          <p:cNvPr id="8" name="Footer Placeholder 7"/>
          <p:cNvSpPr>
            <a:spLocks noGrp="1"/>
          </p:cNvSpPr>
          <p:nvPr>
            <p:ph type="ftr" sz="quarter" idx="11"/>
          </p:nvPr>
        </p:nvSpPr>
        <p:spPr/>
        <p:txBody>
          <a:bodyPr/>
          <a:lstStyle/>
          <a:p>
            <a:r>
              <a:rPr lang="nl-NL"/>
              <a:t>GZa - Susana van der Klei - 17 december 2020</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529ECC73-91D3-45DB-BDBB-D584D91DA4DF}" type="datetime1">
              <a:rPr lang="en-US" smtClean="0"/>
              <a:t>11/21/2022</a:t>
            </a:fld>
            <a:endParaRPr lang="en-US" dirty="0"/>
          </a:p>
        </p:txBody>
      </p:sp>
      <p:sp>
        <p:nvSpPr>
          <p:cNvPr id="4" name="Footer Placeholder 3"/>
          <p:cNvSpPr>
            <a:spLocks noGrp="1"/>
          </p:cNvSpPr>
          <p:nvPr>
            <p:ph type="ftr" sz="quarter" idx="11"/>
          </p:nvPr>
        </p:nvSpPr>
        <p:spPr/>
        <p:txBody>
          <a:bodyPr/>
          <a:lstStyle/>
          <a:p>
            <a:r>
              <a:rPr lang="nl-NL"/>
              <a:t>GZa - Susana van der Klei - 17 december 2020</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3C3F7AE-F069-415E-BB35-0BF1C28D200D}" type="datetime1">
              <a:rPr lang="en-US" smtClean="0"/>
              <a:t>11/21/2022</a:t>
            </a:fld>
            <a:endParaRPr lang="en-US" dirty="0"/>
          </a:p>
        </p:txBody>
      </p:sp>
      <p:sp>
        <p:nvSpPr>
          <p:cNvPr id="3" name="Footer Placeholder 2"/>
          <p:cNvSpPr>
            <a:spLocks noGrp="1"/>
          </p:cNvSpPr>
          <p:nvPr>
            <p:ph type="ftr" sz="quarter" idx="11"/>
          </p:nvPr>
        </p:nvSpPr>
        <p:spPr/>
        <p:txBody>
          <a:bodyPr/>
          <a:lstStyle/>
          <a:p>
            <a:r>
              <a:rPr lang="nl-NL"/>
              <a:t>GZa - Susana van der Klei - 17 december 2020</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l-NL"/>
              <a:t>Klik om stijl te bewerken</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76" y="2632852"/>
            <a:ext cx="3935689" cy="3158348"/>
          </a:xfrm>
        </p:spPr>
        <p:txBody>
          <a:bodyP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1D88595-823F-4CFA-8345-9298517D1FC5}" type="datetime1">
              <a:rPr lang="en-US" smtClean="0"/>
              <a:t>11/21/2022</a:t>
            </a:fld>
            <a:endParaRPr lang="en-US" dirty="0"/>
          </a:p>
        </p:txBody>
      </p:sp>
      <p:sp>
        <p:nvSpPr>
          <p:cNvPr id="6" name="Footer Placeholder 5"/>
          <p:cNvSpPr>
            <a:spLocks noGrp="1"/>
          </p:cNvSpPr>
          <p:nvPr>
            <p:ph type="ftr" sz="quarter" idx="11"/>
          </p:nvPr>
        </p:nvSpPr>
        <p:spPr/>
        <p:txBody>
          <a:bodyPr/>
          <a:lstStyle/>
          <a:p>
            <a:r>
              <a:rPr lang="nl-NL"/>
              <a:t>GZa - Susana van der Klei - 17 december 2020</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6" y="609600"/>
            <a:ext cx="5934969" cy="2023254"/>
          </a:xfrm>
        </p:spPr>
        <p:txBody>
          <a:bodyPr anchor="b"/>
          <a:lstStyle>
            <a:lvl1pPr algn="ct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424803" y="609601"/>
            <a:ext cx="3255359"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5" y="2632854"/>
            <a:ext cx="5934949" cy="3158347"/>
          </a:xfrm>
        </p:spPr>
        <p:txBody>
          <a:bodyP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362CE71-42E0-4309-84CB-64E62ACDD646}" type="datetime1">
              <a:rPr lang="en-US" smtClean="0"/>
              <a:t>11/21/2022</a:t>
            </a:fld>
            <a:endParaRPr lang="en-US" dirty="0"/>
          </a:p>
        </p:txBody>
      </p:sp>
      <p:sp>
        <p:nvSpPr>
          <p:cNvPr id="6" name="Footer Placeholder 5"/>
          <p:cNvSpPr>
            <a:spLocks noGrp="1"/>
          </p:cNvSpPr>
          <p:nvPr>
            <p:ph type="ftr" sz="quarter" idx="11"/>
          </p:nvPr>
        </p:nvSpPr>
        <p:spPr/>
        <p:txBody>
          <a:bodyPr/>
          <a:lstStyle/>
          <a:p>
            <a:r>
              <a:rPr lang="nl-NL"/>
              <a:t>GZa - Susana van der Klei - 17 december 2020</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1" y="2"/>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6" y="618519"/>
            <a:ext cx="10364451" cy="1596177"/>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75" y="2367095"/>
            <a:ext cx="10364452" cy="3424107"/>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1000">
                <a:solidFill>
                  <a:schemeClr val="tx1"/>
                </a:solidFill>
              </a:defRPr>
            </a:lvl1pPr>
          </a:lstStyle>
          <a:p>
            <a:fld id="{BB5B8B7B-CD5A-4DA1-B7BA-3FD6FB82475F}" type="datetime1">
              <a:rPr lang="en-US" smtClean="0"/>
              <a:t>11/21/2022</a:t>
            </a:fld>
            <a:endParaRPr lang="en-US" dirty="0"/>
          </a:p>
        </p:txBody>
      </p:sp>
      <p:sp>
        <p:nvSpPr>
          <p:cNvPr id="5" name="Footer Placeholder 4"/>
          <p:cNvSpPr>
            <a:spLocks noGrp="1"/>
          </p:cNvSpPr>
          <p:nvPr>
            <p:ph type="ftr" sz="quarter" idx="3"/>
          </p:nvPr>
        </p:nvSpPr>
        <p:spPr>
          <a:xfrm>
            <a:off x="913775" y="5883277"/>
            <a:ext cx="6672887" cy="365125"/>
          </a:xfrm>
          <a:prstGeom prst="rect">
            <a:avLst/>
          </a:prstGeom>
        </p:spPr>
        <p:txBody>
          <a:bodyPr vert="horz" lIns="91440" tIns="45720" rIns="91440" bIns="45720" rtlCol="0" anchor="ctr"/>
          <a:lstStyle>
            <a:lvl1pPr algn="l">
              <a:defRPr sz="1000">
                <a:solidFill>
                  <a:schemeClr val="tx1"/>
                </a:solidFill>
              </a:defRPr>
            </a:lvl1pPr>
          </a:lstStyle>
          <a:p>
            <a:r>
              <a:rPr lang="nl-NL"/>
              <a:t>GZa - Susana van der Klei - 17 december 2020</a:t>
            </a:r>
            <a:endParaRPr lang="en-US" dirty="0"/>
          </a:p>
        </p:txBody>
      </p:sp>
      <p:sp>
        <p:nvSpPr>
          <p:cNvPr id="6" name="Slide Number Placeholder 5"/>
          <p:cNvSpPr>
            <a:spLocks noGrp="1"/>
          </p:cNvSpPr>
          <p:nvPr>
            <p:ph type="sldNum" sz="quarter" idx="4"/>
          </p:nvPr>
        </p:nvSpPr>
        <p:spPr>
          <a:xfrm>
            <a:off x="10514013" y="5883277"/>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dt="0"/>
  <p:txStyles>
    <p:titleStyle>
      <a:lvl1pPr algn="ctr" defTabSz="914377"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594" indent="-228594" algn="l" defTabSz="914377"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783" indent="-228594" algn="l" defTabSz="914377"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2971" indent="-228594" algn="l" defTabSz="914377"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160"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349"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537"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726"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8914"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103"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Data" Target="../diagrams/data2.xml"/><Relationship Id="rId5" Type="http://schemas.openxmlformats.org/officeDocument/2006/relationships/image" Target="../media/image19.jpe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C627CB9-AECD-41DE-84E9-2A4715D30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98696563-D54B-4D4B-A776-AF4D907DA5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 bronafbeelding bekijken">
            <a:extLst>
              <a:ext uri="{FF2B5EF4-FFF2-40B4-BE49-F238E27FC236}">
                <a16:creationId xmlns:a16="http://schemas.microsoft.com/office/drawing/2014/main" id="{E7AFD1E2-C883-4552-8A12-28209A77EBCF}"/>
              </a:ext>
            </a:extLst>
          </p:cNvPr>
          <p:cNvPicPr>
            <a:picLocks noChangeAspect="1" noChangeArrowheads="1"/>
          </p:cNvPicPr>
          <p:nvPr/>
        </p:nvPicPr>
        <p:blipFill rotWithShape="1">
          <a:blip r:embed="rId3">
            <a:duotone>
              <a:schemeClr val="bg2">
                <a:shade val="45000"/>
                <a:satMod val="135000"/>
              </a:schemeClr>
              <a:prstClr val="white"/>
            </a:duotone>
            <a:alphaModFix amt="25000"/>
            <a:extLst>
              <a:ext uri="{28A0092B-C50C-407E-A947-70E740481C1C}">
                <a14:useLocalDpi xmlns:a14="http://schemas.microsoft.com/office/drawing/2010/main" val="0"/>
              </a:ext>
            </a:extLst>
          </a:blip>
          <a:srcRect t="11065" b="338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80650CB7-77AF-4F12-B1CA-C32A3CF411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FE933033-35E4-4551-91E4-ED1D2D27E3E8}"/>
              </a:ext>
            </a:extLst>
          </p:cNvPr>
          <p:cNvSpPr>
            <a:spLocks noGrp="1"/>
          </p:cNvSpPr>
          <p:nvPr>
            <p:ph type="ctrTitle"/>
          </p:nvPr>
        </p:nvSpPr>
        <p:spPr>
          <a:xfrm>
            <a:off x="1751012" y="1300785"/>
            <a:ext cx="8689976" cy="2509213"/>
          </a:xfrm>
        </p:spPr>
        <p:txBody>
          <a:bodyPr>
            <a:normAutofit/>
          </a:bodyPr>
          <a:lstStyle/>
          <a:p>
            <a:br>
              <a:rPr lang="nl-NL" sz="4400" cap="none" dirty="0"/>
            </a:br>
            <a:r>
              <a:rPr lang="nl-NL" sz="4400" cap="none" dirty="0"/>
              <a:t>Dementie</a:t>
            </a:r>
            <a:br>
              <a:rPr lang="nl-NL" sz="4400" cap="none" dirty="0"/>
            </a:br>
            <a:endParaRPr lang="nl-NL" sz="4400" dirty="0"/>
          </a:p>
        </p:txBody>
      </p:sp>
    </p:spTree>
    <p:extLst>
      <p:ext uri="{BB962C8B-B14F-4D97-AF65-F5344CB8AC3E}">
        <p14:creationId xmlns:p14="http://schemas.microsoft.com/office/powerpoint/2010/main" val="82714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2CA72-6180-4A67-A8D6-3A6064F91424}"/>
              </a:ext>
            </a:extLst>
          </p:cNvPr>
          <p:cNvSpPr>
            <a:spLocks noGrp="1"/>
          </p:cNvSpPr>
          <p:nvPr>
            <p:ph type="title"/>
          </p:nvPr>
        </p:nvSpPr>
        <p:spPr>
          <a:xfrm>
            <a:off x="913775" y="618517"/>
            <a:ext cx="10364451" cy="1596177"/>
          </a:xfrm>
        </p:spPr>
        <p:txBody>
          <a:bodyPr>
            <a:normAutofit/>
          </a:bodyPr>
          <a:lstStyle/>
          <a:p>
            <a:r>
              <a:rPr lang="nl-NL"/>
              <a:t>Dementie</a:t>
            </a:r>
          </a:p>
        </p:txBody>
      </p:sp>
      <p:sp>
        <p:nvSpPr>
          <p:cNvPr id="3" name="Tijdelijke aanduiding voor inhoud 2">
            <a:extLst>
              <a:ext uri="{FF2B5EF4-FFF2-40B4-BE49-F238E27FC236}">
                <a16:creationId xmlns:a16="http://schemas.microsoft.com/office/drawing/2014/main" id="{A9AC7298-4631-4554-A41D-240763E67E3E}"/>
              </a:ext>
            </a:extLst>
          </p:cNvPr>
          <p:cNvSpPr>
            <a:spLocks noGrp="1"/>
          </p:cNvSpPr>
          <p:nvPr>
            <p:ph idx="1"/>
          </p:nvPr>
        </p:nvSpPr>
        <p:spPr>
          <a:xfrm>
            <a:off x="913774" y="2367092"/>
            <a:ext cx="6096626" cy="3424107"/>
          </a:xfrm>
        </p:spPr>
        <p:txBody>
          <a:bodyPr>
            <a:normAutofit/>
          </a:bodyPr>
          <a:lstStyle/>
          <a:p>
            <a:pPr marL="0" indent="0">
              <a:buNone/>
            </a:pPr>
            <a:r>
              <a:rPr lang="nl-NL" dirty="0"/>
              <a:t>= NIET één ziekte</a:t>
            </a:r>
          </a:p>
          <a:p>
            <a:pPr marL="0" indent="0">
              <a:buNone/>
            </a:pPr>
            <a:r>
              <a:rPr lang="nl-NL" dirty="0"/>
              <a:t>= verzamelnaam</a:t>
            </a:r>
          </a:p>
          <a:p>
            <a:pPr marL="0" indent="0">
              <a:buNone/>
            </a:pPr>
            <a:endParaRPr lang="nl-NL" dirty="0"/>
          </a:p>
          <a:p>
            <a:pPr marL="0" indent="0">
              <a:buNone/>
            </a:pPr>
            <a:r>
              <a:rPr lang="nl-NL" dirty="0"/>
              <a:t>	60% = Alzheimer</a:t>
            </a:r>
          </a:p>
          <a:p>
            <a:pPr marL="0" indent="0">
              <a:buNone/>
            </a:pPr>
            <a:r>
              <a:rPr lang="nl-NL" dirty="0"/>
              <a:t>	15% = vasculaire dementie</a:t>
            </a:r>
          </a:p>
          <a:p>
            <a:pPr marL="0" indent="0">
              <a:buNone/>
            </a:pPr>
            <a:r>
              <a:rPr lang="nl-NL" dirty="0"/>
              <a:t>	</a:t>
            </a:r>
          </a:p>
          <a:p>
            <a:pPr marL="0" indent="0">
              <a:buNone/>
            </a:pPr>
            <a:endParaRPr lang="nl-NL" dirty="0"/>
          </a:p>
        </p:txBody>
      </p:sp>
      <p:pic>
        <p:nvPicPr>
          <p:cNvPr id="6146" name="Picture 2" descr="Afbeeldingsresultaten voor Afbeelding Dementie">
            <a:extLst>
              <a:ext uri="{FF2B5EF4-FFF2-40B4-BE49-F238E27FC236}">
                <a16:creationId xmlns:a16="http://schemas.microsoft.com/office/drawing/2014/main" id="{6C09EF70-1A2B-476E-946B-E502CA03CB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2193"/>
          <a:stretch/>
        </p:blipFill>
        <p:spPr bwMode="auto">
          <a:xfrm>
            <a:off x="7370064" y="2505456"/>
            <a:ext cx="3494466" cy="2935224"/>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860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A0B4A-5D53-464F-8686-9966DD06776A}"/>
              </a:ext>
            </a:extLst>
          </p:cNvPr>
          <p:cNvSpPr>
            <a:spLocks noGrp="1"/>
          </p:cNvSpPr>
          <p:nvPr>
            <p:ph type="title"/>
          </p:nvPr>
        </p:nvSpPr>
        <p:spPr/>
        <p:txBody>
          <a:bodyPr/>
          <a:lstStyle/>
          <a:p>
            <a:r>
              <a:rPr lang="nl-NL" dirty="0">
                <a:solidFill>
                  <a:srgbClr val="FF0000"/>
                </a:solidFill>
              </a:rPr>
              <a:t>Fasen</a:t>
            </a:r>
          </a:p>
        </p:txBody>
      </p:sp>
      <p:sp>
        <p:nvSpPr>
          <p:cNvPr id="3" name="Tijdelijke aanduiding voor inhoud 2">
            <a:extLst>
              <a:ext uri="{FF2B5EF4-FFF2-40B4-BE49-F238E27FC236}">
                <a16:creationId xmlns:a16="http://schemas.microsoft.com/office/drawing/2014/main" id="{8D5D16EE-BE24-4CC8-B9BB-AEE59658E258}"/>
              </a:ext>
            </a:extLst>
          </p:cNvPr>
          <p:cNvSpPr>
            <a:spLocks noGrp="1"/>
          </p:cNvSpPr>
          <p:nvPr>
            <p:ph idx="1"/>
          </p:nvPr>
        </p:nvSpPr>
        <p:spPr>
          <a:xfrm>
            <a:off x="997858" y="1852088"/>
            <a:ext cx="10364452" cy="3424107"/>
          </a:xfrm>
        </p:spPr>
        <p:txBody>
          <a:bodyPr>
            <a:normAutofit fontScale="25000" lnSpcReduction="20000"/>
          </a:bodyPr>
          <a:lstStyle/>
          <a:p>
            <a:pPr marL="0" indent="0">
              <a:buNone/>
            </a:pPr>
            <a:r>
              <a:rPr lang="nl-NL" sz="7200" b="1" dirty="0"/>
              <a:t>Begin</a:t>
            </a:r>
            <a:r>
              <a:rPr lang="nl-NL" sz="7200" dirty="0"/>
              <a:t>	</a:t>
            </a:r>
            <a:r>
              <a:rPr lang="nl-NL" sz="7200" dirty="0">
                <a:solidFill>
                  <a:srgbClr val="FFC000"/>
                </a:solidFill>
              </a:rPr>
              <a:t>lichte cognitieve stoornissen -&gt; angst, frustratie, moe, prikkelbaar</a:t>
            </a:r>
          </a:p>
          <a:p>
            <a:pPr marL="0" indent="0">
              <a:buNone/>
            </a:pPr>
            <a:r>
              <a:rPr lang="nl-NL" sz="7200" dirty="0">
                <a:solidFill>
                  <a:srgbClr val="FFC000"/>
                </a:solidFill>
              </a:rPr>
              <a:t>	behoefte: uitleg</a:t>
            </a:r>
          </a:p>
          <a:p>
            <a:pPr marL="0" indent="0">
              <a:buNone/>
            </a:pPr>
            <a:r>
              <a:rPr lang="nl-NL" sz="7200" dirty="0">
                <a:solidFill>
                  <a:srgbClr val="FFC000"/>
                </a:solidFill>
              </a:rPr>
              <a:t>	</a:t>
            </a:r>
            <a:endParaRPr lang="nl-NL" sz="7200" dirty="0"/>
          </a:p>
          <a:p>
            <a:pPr marL="0" indent="0">
              <a:buNone/>
            </a:pPr>
            <a:r>
              <a:rPr lang="nl-NL" sz="7200" b="1" dirty="0"/>
              <a:t>Matig</a:t>
            </a:r>
            <a:r>
              <a:rPr lang="nl-NL" sz="7200" dirty="0"/>
              <a:t>	</a:t>
            </a:r>
            <a:r>
              <a:rPr lang="nl-NL" sz="7200" dirty="0">
                <a:solidFill>
                  <a:srgbClr val="00B050"/>
                </a:solidFill>
              </a:rPr>
              <a:t>milde cognitieve stoornissen &gt; lange termijn geheugen stoornissen, ADL achteruit, angstig</a:t>
            </a:r>
          </a:p>
          <a:p>
            <a:pPr marL="0" indent="0">
              <a:buNone/>
            </a:pPr>
            <a:r>
              <a:rPr lang="nl-NL" sz="7200" dirty="0">
                <a:solidFill>
                  <a:srgbClr val="00B050"/>
                </a:solidFill>
              </a:rPr>
              <a:t>	behoefte: begeleiding</a:t>
            </a:r>
          </a:p>
          <a:p>
            <a:pPr marL="0" indent="0">
              <a:buNone/>
            </a:pPr>
            <a:r>
              <a:rPr lang="nl-NL" sz="7200" dirty="0">
                <a:solidFill>
                  <a:srgbClr val="00B050"/>
                </a:solidFill>
              </a:rPr>
              <a:t>	</a:t>
            </a:r>
            <a:endParaRPr lang="nl-NL" sz="7200" dirty="0"/>
          </a:p>
          <a:p>
            <a:pPr marL="0" indent="0">
              <a:buNone/>
            </a:pPr>
            <a:r>
              <a:rPr lang="nl-NL" sz="7200" b="1" dirty="0"/>
              <a:t>Ernstig</a:t>
            </a:r>
            <a:r>
              <a:rPr lang="nl-NL" sz="7200" dirty="0"/>
              <a:t>	</a:t>
            </a:r>
            <a:r>
              <a:rPr lang="nl-NL" sz="7200" dirty="0">
                <a:solidFill>
                  <a:srgbClr val="0070C0"/>
                </a:solidFill>
              </a:rPr>
              <a:t>ernstige cognitieve stoornissen &gt; gedragsverandering, in het verleden leven </a:t>
            </a:r>
          </a:p>
          <a:p>
            <a:pPr marL="0" indent="0">
              <a:buNone/>
            </a:pPr>
            <a:r>
              <a:rPr lang="nl-NL" sz="7200" dirty="0">
                <a:solidFill>
                  <a:srgbClr val="0070C0"/>
                </a:solidFill>
              </a:rPr>
              <a:t>	behoefte: verzorging</a:t>
            </a:r>
          </a:p>
          <a:p>
            <a:pPr marL="0" indent="0">
              <a:buNone/>
            </a:pPr>
            <a:r>
              <a:rPr lang="nl-NL" sz="7200" dirty="0">
                <a:solidFill>
                  <a:srgbClr val="0070C0"/>
                </a:solidFill>
              </a:rPr>
              <a:t>	</a:t>
            </a:r>
            <a:endParaRPr lang="nl-NL" sz="7200" dirty="0"/>
          </a:p>
          <a:p>
            <a:pPr marL="0" indent="0">
              <a:buNone/>
            </a:pPr>
            <a:r>
              <a:rPr lang="nl-NL" sz="7200" b="1" dirty="0"/>
              <a:t>Zeer ernstig</a:t>
            </a:r>
            <a:r>
              <a:rPr lang="nl-NL" sz="7200" dirty="0"/>
              <a:t>	</a:t>
            </a:r>
            <a:r>
              <a:rPr lang="nl-NL" sz="7200" dirty="0">
                <a:solidFill>
                  <a:srgbClr val="7030A0"/>
                </a:solidFill>
              </a:rPr>
              <a:t>ernstige cognitieve stoornissen &gt; vegeterend bestaan</a:t>
            </a:r>
          </a:p>
          <a:p>
            <a:pPr marL="0" indent="0">
              <a:buNone/>
            </a:pPr>
            <a:r>
              <a:rPr lang="nl-NL" sz="7200" dirty="0">
                <a:solidFill>
                  <a:srgbClr val="7030A0"/>
                </a:solidFill>
              </a:rPr>
              <a:t>	behoefte: verpleging</a:t>
            </a:r>
          </a:p>
          <a:p>
            <a:pPr marL="0" indent="0">
              <a:buNone/>
            </a:pPr>
            <a:r>
              <a:rPr lang="nl-NL" sz="7200" dirty="0">
                <a:solidFill>
                  <a:srgbClr val="7030A0"/>
                </a:solidFill>
              </a:rPr>
              <a:t>	</a:t>
            </a:r>
            <a:r>
              <a:rPr lang="nl-NL" sz="7200" dirty="0"/>
              <a:t>		</a:t>
            </a:r>
          </a:p>
          <a:p>
            <a:pPr marL="0" indent="0">
              <a:buNone/>
            </a:pPr>
            <a:endParaRPr lang="nl-NL" dirty="0"/>
          </a:p>
        </p:txBody>
      </p:sp>
    </p:spTree>
    <p:extLst>
      <p:ext uri="{BB962C8B-B14F-4D97-AF65-F5344CB8AC3E}">
        <p14:creationId xmlns:p14="http://schemas.microsoft.com/office/powerpoint/2010/main" val="346764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FBA7DF-563B-4D00-8A29-6AA02D449CBB}"/>
              </a:ext>
            </a:extLst>
          </p:cNvPr>
          <p:cNvSpPr>
            <a:spLocks noGrp="1"/>
          </p:cNvSpPr>
          <p:nvPr>
            <p:ph type="title"/>
          </p:nvPr>
        </p:nvSpPr>
        <p:spPr/>
        <p:txBody>
          <a:bodyPr/>
          <a:lstStyle/>
          <a:p>
            <a:r>
              <a:rPr lang="nl-NL" dirty="0">
                <a:solidFill>
                  <a:srgbClr val="FF0000"/>
                </a:solidFill>
              </a:rPr>
              <a:t>Soorten dementie</a:t>
            </a:r>
          </a:p>
        </p:txBody>
      </p:sp>
      <p:sp>
        <p:nvSpPr>
          <p:cNvPr id="3" name="Tijdelijke aanduiding voor inhoud 2">
            <a:extLst>
              <a:ext uri="{FF2B5EF4-FFF2-40B4-BE49-F238E27FC236}">
                <a16:creationId xmlns:a16="http://schemas.microsoft.com/office/drawing/2014/main" id="{B5989922-088F-4C51-9423-526FEB6218B6}"/>
              </a:ext>
            </a:extLst>
          </p:cNvPr>
          <p:cNvSpPr>
            <a:spLocks noGrp="1"/>
          </p:cNvSpPr>
          <p:nvPr>
            <p:ph idx="1"/>
          </p:nvPr>
        </p:nvSpPr>
        <p:spPr/>
        <p:txBody>
          <a:bodyPr/>
          <a:lstStyle/>
          <a:p>
            <a:pPr marL="514350" indent="-514350">
              <a:buAutoNum type="arabicPeriod"/>
            </a:pPr>
            <a:r>
              <a:rPr lang="nl-NL" dirty="0"/>
              <a:t>Alzheimer</a:t>
            </a:r>
          </a:p>
          <a:p>
            <a:pPr marL="514350" indent="-514350">
              <a:buAutoNum type="arabicPeriod"/>
            </a:pPr>
            <a:r>
              <a:rPr lang="nl-NL" dirty="0"/>
              <a:t>Vasculaire</a:t>
            </a:r>
          </a:p>
          <a:p>
            <a:pPr marL="514350" indent="-514350">
              <a:buAutoNum type="arabicPeriod"/>
            </a:pPr>
            <a:r>
              <a:rPr lang="nl-NL" dirty="0" err="1"/>
              <a:t>Frontotemporale</a:t>
            </a:r>
            <a:r>
              <a:rPr lang="nl-NL" dirty="0"/>
              <a:t> dementie</a:t>
            </a:r>
          </a:p>
          <a:p>
            <a:pPr marL="514350" indent="-514350">
              <a:buAutoNum type="arabicPeriod"/>
            </a:pPr>
            <a:r>
              <a:rPr lang="nl-NL" dirty="0" err="1"/>
              <a:t>Lewy</a:t>
            </a:r>
            <a:r>
              <a:rPr lang="nl-NL" dirty="0"/>
              <a:t>-body dementie</a:t>
            </a:r>
          </a:p>
          <a:p>
            <a:pPr marL="514350" indent="-514350">
              <a:buAutoNum type="arabicPeriod"/>
            </a:pPr>
            <a:r>
              <a:rPr lang="nl-NL" dirty="0"/>
              <a:t>Reversibele dementie</a:t>
            </a:r>
          </a:p>
          <a:p>
            <a:pPr marL="514350" indent="-514350">
              <a:buAutoNum type="arabicPeriod"/>
            </a:pPr>
            <a:r>
              <a:rPr lang="nl-NL" dirty="0"/>
              <a:t>Overige vormen</a:t>
            </a:r>
          </a:p>
          <a:p>
            <a:pPr marL="514350" indent="-514350">
              <a:buAutoNum type="arabicPeriod"/>
            </a:pPr>
            <a:r>
              <a:rPr lang="nl-NL" dirty="0"/>
              <a:t>Korsakov syndroom</a:t>
            </a:r>
          </a:p>
        </p:txBody>
      </p:sp>
    </p:spTree>
    <p:extLst>
      <p:ext uri="{BB962C8B-B14F-4D97-AF65-F5344CB8AC3E}">
        <p14:creationId xmlns:p14="http://schemas.microsoft.com/office/powerpoint/2010/main" val="23495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FE855-DDEA-494A-A765-08CD9BC64E1C}"/>
              </a:ext>
            </a:extLst>
          </p:cNvPr>
          <p:cNvSpPr>
            <a:spLocks noGrp="1"/>
          </p:cNvSpPr>
          <p:nvPr>
            <p:ph type="title"/>
          </p:nvPr>
        </p:nvSpPr>
        <p:spPr/>
        <p:txBody>
          <a:bodyPr/>
          <a:lstStyle/>
          <a:p>
            <a:r>
              <a:rPr lang="nl-NL" dirty="0"/>
              <a:t> Probleemgebieden</a:t>
            </a:r>
          </a:p>
        </p:txBody>
      </p:sp>
      <p:sp>
        <p:nvSpPr>
          <p:cNvPr id="3" name="Tijdelijke aanduiding voor inhoud 2">
            <a:extLst>
              <a:ext uri="{FF2B5EF4-FFF2-40B4-BE49-F238E27FC236}">
                <a16:creationId xmlns:a16="http://schemas.microsoft.com/office/drawing/2014/main" id="{BD842FC0-7B2F-42FC-8E1C-F10A70CE309C}"/>
              </a:ext>
            </a:extLst>
          </p:cNvPr>
          <p:cNvSpPr>
            <a:spLocks noGrp="1"/>
          </p:cNvSpPr>
          <p:nvPr>
            <p:ph idx="1"/>
          </p:nvPr>
        </p:nvSpPr>
        <p:spPr/>
        <p:txBody>
          <a:bodyPr>
            <a:normAutofit fontScale="85000" lnSpcReduction="20000"/>
          </a:bodyPr>
          <a:lstStyle/>
          <a:p>
            <a:pPr marL="0" indent="0">
              <a:buNone/>
            </a:pPr>
            <a:endParaRPr lang="nl-NL" dirty="0"/>
          </a:p>
          <a:p>
            <a:pPr marL="0" indent="0">
              <a:buNone/>
            </a:pPr>
            <a:r>
              <a:rPr lang="nl-NL" dirty="0">
                <a:solidFill>
                  <a:srgbClr val="C00000"/>
                </a:solidFill>
              </a:rPr>
              <a:t>Cognitieve problemen </a:t>
            </a:r>
            <a:r>
              <a:rPr lang="nl-NL" dirty="0"/>
              <a:t>(agnosie, afasie, apraxie, geheugen stoornissen, 				concentratie problemen)</a:t>
            </a:r>
          </a:p>
          <a:p>
            <a:pPr marL="0" indent="0">
              <a:buNone/>
            </a:pPr>
            <a:r>
              <a:rPr lang="nl-NL" dirty="0">
                <a:solidFill>
                  <a:srgbClr val="FFC000"/>
                </a:solidFill>
              </a:rPr>
              <a:t>Emotionele problemen </a:t>
            </a:r>
            <a:r>
              <a:rPr lang="nl-NL" dirty="0"/>
              <a:t>(somber, angstig, labiel)</a:t>
            </a:r>
          </a:p>
          <a:p>
            <a:pPr marL="0" indent="0">
              <a:buNone/>
            </a:pPr>
            <a:r>
              <a:rPr lang="nl-NL" dirty="0">
                <a:solidFill>
                  <a:srgbClr val="00B050"/>
                </a:solidFill>
              </a:rPr>
              <a:t>Gedragsproblemen</a:t>
            </a:r>
            <a:r>
              <a:rPr lang="nl-NL" dirty="0"/>
              <a:t> (façade gedrag, ontremming, decorumverlies, 					apathie, onrustig)</a:t>
            </a:r>
          </a:p>
          <a:p>
            <a:pPr marL="0" indent="0">
              <a:buNone/>
            </a:pPr>
            <a:r>
              <a:rPr lang="nl-NL" dirty="0">
                <a:solidFill>
                  <a:srgbClr val="0070C0"/>
                </a:solidFill>
              </a:rPr>
              <a:t>Karakter verandering</a:t>
            </a:r>
          </a:p>
          <a:p>
            <a:pPr marL="0" indent="0">
              <a:buNone/>
            </a:pPr>
            <a:r>
              <a:rPr lang="nl-NL" dirty="0">
                <a:solidFill>
                  <a:srgbClr val="7030A0"/>
                </a:solidFill>
              </a:rPr>
              <a:t>Lichamelijke problemen </a:t>
            </a:r>
            <a:r>
              <a:rPr lang="nl-NL" dirty="0"/>
              <a:t>(snapt signalen eigen lichaam niet meer-&gt; 					incontinentie, geen hongergevoel, geen kou-					gevoel, slikproblemen, contracturen)</a:t>
            </a:r>
          </a:p>
        </p:txBody>
      </p:sp>
    </p:spTree>
    <p:extLst>
      <p:ext uri="{BB962C8B-B14F-4D97-AF65-F5344CB8AC3E}">
        <p14:creationId xmlns:p14="http://schemas.microsoft.com/office/powerpoint/2010/main" val="461583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D75DEE-5C0D-4D87-A78D-C34A0CC58CC1}"/>
              </a:ext>
            </a:extLst>
          </p:cNvPr>
          <p:cNvSpPr>
            <a:spLocks noGrp="1"/>
          </p:cNvSpPr>
          <p:nvPr>
            <p:ph type="title"/>
          </p:nvPr>
        </p:nvSpPr>
        <p:spPr/>
        <p:txBody>
          <a:bodyPr/>
          <a:lstStyle/>
          <a:p>
            <a:r>
              <a:rPr lang="nl-NL" dirty="0">
                <a:solidFill>
                  <a:srgbClr val="FF0000"/>
                </a:solidFill>
              </a:rPr>
              <a:t>Symptomen (algemeen)</a:t>
            </a:r>
          </a:p>
        </p:txBody>
      </p:sp>
      <p:sp>
        <p:nvSpPr>
          <p:cNvPr id="3" name="Tijdelijke aanduiding voor inhoud 2">
            <a:extLst>
              <a:ext uri="{FF2B5EF4-FFF2-40B4-BE49-F238E27FC236}">
                <a16:creationId xmlns:a16="http://schemas.microsoft.com/office/drawing/2014/main" id="{FE52B1A6-B825-4931-8674-C11DFDAEDBF4}"/>
              </a:ext>
            </a:extLst>
          </p:cNvPr>
          <p:cNvSpPr>
            <a:spLocks noGrp="1"/>
          </p:cNvSpPr>
          <p:nvPr>
            <p:ph idx="1"/>
          </p:nvPr>
        </p:nvSpPr>
        <p:spPr/>
        <p:txBody>
          <a:bodyPr/>
          <a:lstStyle/>
          <a:p>
            <a:pPr marL="514350" indent="-514350">
              <a:buAutoNum type="arabicPeriod"/>
            </a:pPr>
            <a:r>
              <a:rPr lang="nl-NL" dirty="0"/>
              <a:t>Stoornis in meerdere cognitieve functies</a:t>
            </a:r>
          </a:p>
          <a:p>
            <a:pPr marL="514350" indent="-514350">
              <a:buAutoNum type="arabicPeriod"/>
            </a:pPr>
            <a:r>
              <a:rPr lang="nl-NL" dirty="0"/>
              <a:t>Zowel kort als lange termijn geheugen</a:t>
            </a:r>
          </a:p>
          <a:p>
            <a:pPr marL="514350" indent="-514350">
              <a:buAutoNum type="arabicPeriod"/>
            </a:pPr>
            <a:r>
              <a:rPr lang="nl-NL" dirty="0"/>
              <a:t>Managen dagelijks leven (uitvoerende functies)</a:t>
            </a:r>
          </a:p>
          <a:p>
            <a:pPr marL="514350" indent="-514350">
              <a:buAutoNum type="arabicPeriod"/>
            </a:pPr>
            <a:r>
              <a:rPr lang="nl-NL" dirty="0"/>
              <a:t>Desoriëntatie (verwardheid, in tijd, plaats en persoon)</a:t>
            </a:r>
          </a:p>
          <a:p>
            <a:pPr marL="514350" indent="-514350">
              <a:buAutoNum type="arabicPeriod"/>
            </a:pPr>
            <a:r>
              <a:rPr lang="nl-NL" dirty="0"/>
              <a:t>Confabuleren (brein probeert ondanks gaten logica te behouden)</a:t>
            </a:r>
          </a:p>
          <a:p>
            <a:pPr marL="514350" indent="-514350">
              <a:buAutoNum type="arabicPeriod"/>
            </a:pPr>
            <a:r>
              <a:rPr lang="nl-NL" dirty="0"/>
              <a:t>Bij ernstige desoriëntatie-&gt; psychotische symptomen (hallucinatie, wanen)</a:t>
            </a:r>
          </a:p>
          <a:p>
            <a:pPr marL="514350" indent="-514350">
              <a:buAutoNum type="arabicPeriod"/>
            </a:pPr>
            <a:r>
              <a:rPr lang="nl-NL" dirty="0"/>
              <a:t>Vergeten fatsoensnormen (decorumverlies), bv in openbaar plassen</a:t>
            </a:r>
          </a:p>
        </p:txBody>
      </p:sp>
    </p:spTree>
    <p:extLst>
      <p:ext uri="{BB962C8B-B14F-4D97-AF65-F5344CB8AC3E}">
        <p14:creationId xmlns:p14="http://schemas.microsoft.com/office/powerpoint/2010/main" val="44415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A3D76-8E17-402F-8B95-2F4D322D2739}"/>
              </a:ext>
            </a:extLst>
          </p:cNvPr>
          <p:cNvSpPr>
            <a:spLocks noGrp="1"/>
          </p:cNvSpPr>
          <p:nvPr>
            <p:ph type="title"/>
          </p:nvPr>
        </p:nvSpPr>
        <p:spPr/>
        <p:txBody>
          <a:bodyPr/>
          <a:lstStyle/>
          <a:p>
            <a:r>
              <a:rPr lang="nl-NL" dirty="0">
                <a:solidFill>
                  <a:srgbClr val="FF0000"/>
                </a:solidFill>
              </a:rPr>
              <a:t>Alzheimer</a:t>
            </a:r>
          </a:p>
        </p:txBody>
      </p:sp>
      <p:sp>
        <p:nvSpPr>
          <p:cNvPr id="3" name="Tijdelijke aanduiding voor inhoud 2">
            <a:extLst>
              <a:ext uri="{FF2B5EF4-FFF2-40B4-BE49-F238E27FC236}">
                <a16:creationId xmlns:a16="http://schemas.microsoft.com/office/drawing/2014/main" id="{2B449D11-B9F3-4C49-AD48-846584684E54}"/>
              </a:ext>
            </a:extLst>
          </p:cNvPr>
          <p:cNvSpPr>
            <a:spLocks noGrp="1"/>
          </p:cNvSpPr>
          <p:nvPr>
            <p:ph idx="1"/>
          </p:nvPr>
        </p:nvSpPr>
        <p:spPr/>
        <p:txBody>
          <a:bodyPr>
            <a:normAutofit fontScale="70000" lnSpcReduction="20000"/>
          </a:bodyPr>
          <a:lstStyle/>
          <a:p>
            <a:pPr marL="0" indent="0">
              <a:buNone/>
            </a:pPr>
            <a:r>
              <a:rPr lang="nl-NL" dirty="0"/>
              <a:t>Opstapeling eiwit waardoor hersencellen doodgaan</a:t>
            </a:r>
          </a:p>
          <a:p>
            <a:pPr marL="0" indent="0">
              <a:buNone/>
            </a:pPr>
            <a:endParaRPr lang="nl-NL" dirty="0"/>
          </a:p>
          <a:p>
            <a:pPr marL="0" indent="0">
              <a:buNone/>
            </a:pPr>
            <a:r>
              <a:rPr lang="nl-NL" dirty="0"/>
              <a:t>Risicofactoren om het te krijgen: </a:t>
            </a:r>
          </a:p>
          <a:p>
            <a:pPr marL="0" indent="0">
              <a:buNone/>
            </a:pPr>
            <a:r>
              <a:rPr lang="nl-NL" dirty="0"/>
              <a:t>	DM, hypertensie, slagaderverkalking</a:t>
            </a:r>
          </a:p>
          <a:p>
            <a:pPr marL="0" indent="0">
              <a:buNone/>
            </a:pPr>
            <a:r>
              <a:rPr lang="nl-NL" dirty="0"/>
              <a:t>Beloop: </a:t>
            </a:r>
          </a:p>
          <a:p>
            <a:pPr marL="0" indent="0">
              <a:buNone/>
            </a:pPr>
            <a:r>
              <a:rPr lang="nl-NL" dirty="0"/>
              <a:t>	Heel geleidelijk </a:t>
            </a:r>
          </a:p>
          <a:p>
            <a:pPr marL="0" indent="0">
              <a:buNone/>
            </a:pPr>
            <a:r>
              <a:rPr lang="nl-NL" dirty="0"/>
              <a:t> 	tussendoor geen ‘verbeteringen’</a:t>
            </a:r>
          </a:p>
          <a:p>
            <a:pPr marL="0" indent="0">
              <a:buNone/>
            </a:pPr>
            <a:endParaRPr lang="nl-NL" dirty="0"/>
          </a:p>
          <a:p>
            <a:pPr marL="0" indent="0">
              <a:buNone/>
            </a:pPr>
            <a:endParaRPr lang="nl-NL" dirty="0"/>
          </a:p>
          <a:p>
            <a:pPr marL="0" indent="0">
              <a:buNone/>
            </a:pPr>
            <a:r>
              <a:rPr lang="nl-NL" dirty="0"/>
              <a:t>Zeldzaam: Alzheimer op jonge leeftijd, vaak erfelijk</a:t>
            </a:r>
          </a:p>
        </p:txBody>
      </p:sp>
      <p:pic>
        <p:nvPicPr>
          <p:cNvPr id="4" name="Afbeelding 3">
            <a:extLst>
              <a:ext uri="{FF2B5EF4-FFF2-40B4-BE49-F238E27FC236}">
                <a16:creationId xmlns:a16="http://schemas.microsoft.com/office/drawing/2014/main" id="{F2E66274-C5FB-4D68-8062-53387E80B8EC}"/>
              </a:ext>
            </a:extLst>
          </p:cNvPr>
          <p:cNvPicPr>
            <a:picLocks noChangeAspect="1"/>
          </p:cNvPicPr>
          <p:nvPr/>
        </p:nvPicPr>
        <p:blipFill>
          <a:blip r:embed="rId2"/>
          <a:stretch>
            <a:fillRect/>
          </a:stretch>
        </p:blipFill>
        <p:spPr>
          <a:xfrm>
            <a:off x="7328289" y="2513943"/>
            <a:ext cx="3738612" cy="2800350"/>
          </a:xfrm>
          <a:prstGeom prst="rect">
            <a:avLst/>
          </a:prstGeom>
        </p:spPr>
      </p:pic>
      <p:sp>
        <p:nvSpPr>
          <p:cNvPr id="6" name="Tekstvak 5">
            <a:extLst>
              <a:ext uri="{FF2B5EF4-FFF2-40B4-BE49-F238E27FC236}">
                <a16:creationId xmlns:a16="http://schemas.microsoft.com/office/drawing/2014/main" id="{E6E2ADC6-5120-4144-8939-668BF19D114A}"/>
              </a:ext>
            </a:extLst>
          </p:cNvPr>
          <p:cNvSpPr txBox="1"/>
          <p:nvPr/>
        </p:nvSpPr>
        <p:spPr>
          <a:xfrm>
            <a:off x="6632028" y="5791202"/>
            <a:ext cx="6096000" cy="369332"/>
          </a:xfrm>
          <a:prstGeom prst="rect">
            <a:avLst/>
          </a:prstGeom>
          <a:noFill/>
        </p:spPr>
        <p:txBody>
          <a:bodyPr wrap="square">
            <a:spAutoFit/>
          </a:bodyPr>
          <a:lstStyle/>
          <a:p>
            <a:r>
              <a:rPr lang="nl-NL" dirty="0"/>
              <a:t>https://youtu.be/2eS5SmvhgIo</a:t>
            </a:r>
          </a:p>
        </p:txBody>
      </p:sp>
    </p:spTree>
    <p:extLst>
      <p:ext uri="{BB962C8B-B14F-4D97-AF65-F5344CB8AC3E}">
        <p14:creationId xmlns:p14="http://schemas.microsoft.com/office/powerpoint/2010/main" val="463789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8812C-62F6-45B2-9164-8FA555253AA2}"/>
              </a:ext>
            </a:extLst>
          </p:cNvPr>
          <p:cNvSpPr>
            <a:spLocks noGrp="1"/>
          </p:cNvSpPr>
          <p:nvPr>
            <p:ph type="title"/>
          </p:nvPr>
        </p:nvSpPr>
        <p:spPr/>
        <p:txBody>
          <a:bodyPr/>
          <a:lstStyle/>
          <a:p>
            <a:r>
              <a:rPr lang="nl-NL" dirty="0">
                <a:solidFill>
                  <a:srgbClr val="FF0000"/>
                </a:solidFill>
              </a:rPr>
              <a:t>Vasculaire dementie</a:t>
            </a:r>
          </a:p>
        </p:txBody>
      </p:sp>
      <p:sp>
        <p:nvSpPr>
          <p:cNvPr id="3" name="Tijdelijke aanduiding voor inhoud 2">
            <a:extLst>
              <a:ext uri="{FF2B5EF4-FFF2-40B4-BE49-F238E27FC236}">
                <a16:creationId xmlns:a16="http://schemas.microsoft.com/office/drawing/2014/main" id="{AA816DB2-9451-4BAA-B5D6-C17D90FCE80E}"/>
              </a:ext>
            </a:extLst>
          </p:cNvPr>
          <p:cNvSpPr>
            <a:spLocks noGrp="1"/>
          </p:cNvSpPr>
          <p:nvPr>
            <p:ph idx="1"/>
          </p:nvPr>
        </p:nvSpPr>
        <p:spPr/>
        <p:txBody>
          <a:bodyPr>
            <a:normAutofit fontScale="70000" lnSpcReduction="20000"/>
          </a:bodyPr>
          <a:lstStyle/>
          <a:p>
            <a:pPr marL="0" indent="0">
              <a:buNone/>
            </a:pPr>
            <a:r>
              <a:rPr lang="nl-NL" dirty="0"/>
              <a:t>Oorzaak: slechte doorbloeding of vat-afsluiting (CVA) van bepaalde 				hersengebieden</a:t>
            </a:r>
          </a:p>
          <a:p>
            <a:pPr marL="0" indent="0">
              <a:buNone/>
            </a:pPr>
            <a:r>
              <a:rPr lang="nl-NL" dirty="0"/>
              <a:t>Kenmerk:</a:t>
            </a:r>
          </a:p>
          <a:p>
            <a:pPr marL="0" indent="0">
              <a:buNone/>
            </a:pPr>
            <a:r>
              <a:rPr lang="nl-NL" dirty="0"/>
              <a:t>	motorische vertraging, apathie</a:t>
            </a:r>
          </a:p>
          <a:p>
            <a:pPr marL="0" indent="0">
              <a:buNone/>
            </a:pPr>
            <a:r>
              <a:rPr lang="nl-NL" dirty="0"/>
              <a:t>	eventueel specifieke uitval (na CVA)</a:t>
            </a:r>
          </a:p>
          <a:p>
            <a:pPr marL="0" indent="0">
              <a:buNone/>
            </a:pPr>
            <a:endParaRPr lang="nl-NL" dirty="0"/>
          </a:p>
          <a:p>
            <a:pPr marL="0" indent="0">
              <a:buNone/>
            </a:pPr>
            <a:r>
              <a:rPr lang="nl-NL" dirty="0"/>
              <a:t>Verloop: </a:t>
            </a:r>
          </a:p>
          <a:p>
            <a:pPr marL="0" indent="0">
              <a:buNone/>
            </a:pPr>
            <a:r>
              <a:rPr lang="nl-NL" dirty="0"/>
              <a:t>	stapsgewijs, grillig beloop </a:t>
            </a:r>
          </a:p>
          <a:p>
            <a:pPr marL="0" indent="0">
              <a:buNone/>
            </a:pPr>
            <a:r>
              <a:rPr lang="nl-NL" dirty="0"/>
              <a:t>	vaak gepaard met depressie en delier</a:t>
            </a:r>
          </a:p>
          <a:p>
            <a:pPr marL="0" indent="0">
              <a:buNone/>
            </a:pPr>
            <a:r>
              <a:rPr lang="nl-NL" dirty="0"/>
              <a:t>	in laatste fase: lijkt sterk op Alzheimer</a:t>
            </a:r>
          </a:p>
          <a:p>
            <a:pPr marL="0" indent="0">
              <a:buNone/>
            </a:pPr>
            <a:endParaRPr lang="nl-NL" dirty="0"/>
          </a:p>
        </p:txBody>
      </p:sp>
      <p:pic>
        <p:nvPicPr>
          <p:cNvPr id="4" name="Afbeelding 3">
            <a:extLst>
              <a:ext uri="{FF2B5EF4-FFF2-40B4-BE49-F238E27FC236}">
                <a16:creationId xmlns:a16="http://schemas.microsoft.com/office/drawing/2014/main" id="{6DC3ECB8-6221-4AAA-8CFE-94059AFF3F91}"/>
              </a:ext>
            </a:extLst>
          </p:cNvPr>
          <p:cNvPicPr>
            <a:picLocks noChangeAspect="1"/>
          </p:cNvPicPr>
          <p:nvPr/>
        </p:nvPicPr>
        <p:blipFill>
          <a:blip r:embed="rId3"/>
          <a:stretch>
            <a:fillRect/>
          </a:stretch>
        </p:blipFill>
        <p:spPr>
          <a:xfrm>
            <a:off x="7899625" y="2976562"/>
            <a:ext cx="2944587" cy="3335338"/>
          </a:xfrm>
          <a:prstGeom prst="rect">
            <a:avLst/>
          </a:prstGeom>
        </p:spPr>
      </p:pic>
    </p:spTree>
    <p:extLst>
      <p:ext uri="{BB962C8B-B14F-4D97-AF65-F5344CB8AC3E}">
        <p14:creationId xmlns:p14="http://schemas.microsoft.com/office/powerpoint/2010/main" val="1978629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371726-16FD-4BE7-A80F-C156AB7E9D74}"/>
              </a:ext>
            </a:extLst>
          </p:cNvPr>
          <p:cNvSpPr>
            <a:spLocks noGrp="1"/>
          </p:cNvSpPr>
          <p:nvPr>
            <p:ph type="title"/>
          </p:nvPr>
        </p:nvSpPr>
        <p:spPr/>
        <p:txBody>
          <a:bodyPr/>
          <a:lstStyle/>
          <a:p>
            <a:r>
              <a:rPr lang="nl-NL">
                <a:solidFill>
                  <a:srgbClr val="FF0000"/>
                </a:solidFill>
              </a:rPr>
              <a:t>Fronto-temporale dementie</a:t>
            </a:r>
            <a:endParaRPr lang="nl-NL" dirty="0">
              <a:solidFill>
                <a:srgbClr val="FF0000"/>
              </a:solidFill>
            </a:endParaRPr>
          </a:p>
        </p:txBody>
      </p:sp>
      <p:sp>
        <p:nvSpPr>
          <p:cNvPr id="3" name="Tijdelijke aanduiding voor inhoud 2">
            <a:extLst>
              <a:ext uri="{FF2B5EF4-FFF2-40B4-BE49-F238E27FC236}">
                <a16:creationId xmlns:a16="http://schemas.microsoft.com/office/drawing/2014/main" id="{EDE1F230-4390-4E8A-AC41-ACF91D8C54BF}"/>
              </a:ext>
            </a:extLst>
          </p:cNvPr>
          <p:cNvSpPr>
            <a:spLocks noGrp="1"/>
          </p:cNvSpPr>
          <p:nvPr>
            <p:ph idx="1"/>
          </p:nvPr>
        </p:nvSpPr>
        <p:spPr/>
        <p:txBody>
          <a:bodyPr>
            <a:normAutofit fontScale="70000" lnSpcReduction="20000"/>
          </a:bodyPr>
          <a:lstStyle/>
          <a:p>
            <a:pPr marL="0" indent="0">
              <a:buNone/>
            </a:pPr>
            <a:r>
              <a:rPr lang="nl-NL"/>
              <a:t>Voorkwab + slaapkwab</a:t>
            </a:r>
          </a:p>
          <a:p>
            <a:pPr marL="0" indent="0">
              <a:buNone/>
            </a:pPr>
            <a:r>
              <a:rPr lang="nl-NL"/>
              <a:t>Begint op jonge leeftijd (50-60 jr)</a:t>
            </a:r>
          </a:p>
          <a:p>
            <a:pPr marL="0" indent="0">
              <a:buNone/>
            </a:pPr>
            <a:endParaRPr lang="nl-NL"/>
          </a:p>
          <a:p>
            <a:pPr marL="0" indent="0">
              <a:buNone/>
            </a:pPr>
            <a:r>
              <a:rPr lang="nl-NL"/>
              <a:t>Kenmerk: </a:t>
            </a:r>
          </a:p>
          <a:p>
            <a:pPr marL="0" indent="0">
              <a:buNone/>
            </a:pPr>
            <a:r>
              <a:rPr lang="nl-NL"/>
              <a:t>	ernstige gedragsproblemen 		</a:t>
            </a:r>
          </a:p>
          <a:p>
            <a:pPr marL="0" indent="0">
              <a:buNone/>
            </a:pPr>
            <a:r>
              <a:rPr lang="nl-NL"/>
              <a:t>		* sociale omgangsvormen gestoord</a:t>
            </a:r>
          </a:p>
          <a:p>
            <a:pPr marL="0" indent="0">
              <a:buNone/>
            </a:pPr>
            <a:r>
              <a:rPr lang="nl-NL"/>
              <a:t>		* karakterverandering</a:t>
            </a:r>
          </a:p>
          <a:p>
            <a:pPr marL="0" indent="0">
              <a:buNone/>
            </a:pPr>
            <a:r>
              <a:rPr lang="nl-NL"/>
              <a:t>	perseveren (moeite met omschakelen van ene naar andere bezigheid)</a:t>
            </a:r>
          </a:p>
          <a:p>
            <a:pPr marL="0" indent="0">
              <a:buNone/>
            </a:pPr>
            <a:r>
              <a:rPr lang="nl-NL"/>
              <a:t>	zuig reflex, zoekreflex keren terug</a:t>
            </a:r>
          </a:p>
          <a:p>
            <a:pPr marL="0" indent="0">
              <a:buNone/>
            </a:pPr>
            <a:r>
              <a:rPr lang="nl-NL"/>
              <a:t>	pas in </a:t>
            </a:r>
            <a:r>
              <a:rPr lang="nl-NL" u="sng"/>
              <a:t>latere</a:t>
            </a:r>
            <a:r>
              <a:rPr lang="nl-NL"/>
              <a:t> fase geheugenproblemen</a:t>
            </a:r>
            <a:endParaRPr lang="nl-NL" dirty="0"/>
          </a:p>
        </p:txBody>
      </p:sp>
      <p:pic>
        <p:nvPicPr>
          <p:cNvPr id="4" name="Afbeelding 3">
            <a:extLst>
              <a:ext uri="{FF2B5EF4-FFF2-40B4-BE49-F238E27FC236}">
                <a16:creationId xmlns:a16="http://schemas.microsoft.com/office/drawing/2014/main" id="{3B61E327-94ED-4BA2-97E0-E1157FF5F5EF}"/>
              </a:ext>
            </a:extLst>
          </p:cNvPr>
          <p:cNvPicPr>
            <a:picLocks noChangeAspect="1"/>
          </p:cNvPicPr>
          <p:nvPr/>
        </p:nvPicPr>
        <p:blipFill>
          <a:blip r:embed="rId3"/>
          <a:stretch>
            <a:fillRect/>
          </a:stretch>
        </p:blipFill>
        <p:spPr>
          <a:xfrm>
            <a:off x="8351498" y="2283618"/>
            <a:ext cx="2641502" cy="2290763"/>
          </a:xfrm>
          <a:prstGeom prst="rect">
            <a:avLst/>
          </a:prstGeom>
        </p:spPr>
      </p:pic>
    </p:spTree>
    <p:extLst>
      <p:ext uri="{BB962C8B-B14F-4D97-AF65-F5344CB8AC3E}">
        <p14:creationId xmlns:p14="http://schemas.microsoft.com/office/powerpoint/2010/main" val="753858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06D99B-D3F3-4D2E-9E63-24A7D511D92F}"/>
              </a:ext>
            </a:extLst>
          </p:cNvPr>
          <p:cNvSpPr>
            <a:spLocks noGrp="1"/>
          </p:cNvSpPr>
          <p:nvPr>
            <p:ph type="title"/>
          </p:nvPr>
        </p:nvSpPr>
        <p:spPr/>
        <p:txBody>
          <a:bodyPr/>
          <a:lstStyle/>
          <a:p>
            <a:r>
              <a:rPr lang="nl-NL" dirty="0" err="1">
                <a:solidFill>
                  <a:srgbClr val="FF0000"/>
                </a:solidFill>
              </a:rPr>
              <a:t>Lewy</a:t>
            </a:r>
            <a:r>
              <a:rPr lang="nl-NL" dirty="0">
                <a:solidFill>
                  <a:srgbClr val="FF0000"/>
                </a:solidFill>
              </a:rPr>
              <a:t>-body dementie</a:t>
            </a:r>
          </a:p>
        </p:txBody>
      </p:sp>
      <p:sp>
        <p:nvSpPr>
          <p:cNvPr id="3" name="Tijdelijke aanduiding voor inhoud 2">
            <a:extLst>
              <a:ext uri="{FF2B5EF4-FFF2-40B4-BE49-F238E27FC236}">
                <a16:creationId xmlns:a16="http://schemas.microsoft.com/office/drawing/2014/main" id="{398146B9-87F0-4C09-9589-623190ED9BD9}"/>
              </a:ext>
            </a:extLst>
          </p:cNvPr>
          <p:cNvSpPr>
            <a:spLocks noGrp="1"/>
          </p:cNvSpPr>
          <p:nvPr>
            <p:ph idx="1"/>
          </p:nvPr>
        </p:nvSpPr>
        <p:spPr/>
        <p:txBody>
          <a:bodyPr>
            <a:normAutofit fontScale="92500" lnSpcReduction="20000"/>
          </a:bodyPr>
          <a:lstStyle/>
          <a:p>
            <a:pPr marL="0" indent="0">
              <a:buNone/>
            </a:pPr>
            <a:r>
              <a:rPr lang="nl-NL" dirty="0"/>
              <a:t>Kenmerk</a:t>
            </a:r>
          </a:p>
          <a:p>
            <a:pPr marL="0" indent="0">
              <a:buNone/>
            </a:pPr>
            <a:r>
              <a:rPr lang="nl-NL" dirty="0"/>
              <a:t>	in begin </a:t>
            </a:r>
            <a:r>
              <a:rPr lang="nl-NL" dirty="0" err="1"/>
              <a:t>aandachts</a:t>
            </a:r>
            <a:r>
              <a:rPr lang="nl-NL" dirty="0"/>
              <a:t> stoornissen </a:t>
            </a:r>
          </a:p>
          <a:p>
            <a:pPr marL="0" indent="0">
              <a:buNone/>
            </a:pPr>
            <a:r>
              <a:rPr lang="nl-NL" dirty="0"/>
              <a:t>	Beeld kan erg wisselen van dag tot dag</a:t>
            </a:r>
          </a:p>
          <a:p>
            <a:pPr marL="0" indent="0">
              <a:buNone/>
            </a:pPr>
            <a:r>
              <a:rPr lang="nl-NL" dirty="0"/>
              <a:t>	Levendige (visuele) hallucinaties</a:t>
            </a:r>
          </a:p>
          <a:p>
            <a:pPr marL="0" indent="0">
              <a:buNone/>
            </a:pPr>
            <a:r>
              <a:rPr lang="nl-NL" dirty="0"/>
              <a:t>	Gepaard met parkinsonisme (stramheid, weinig bewegen)</a:t>
            </a:r>
          </a:p>
          <a:p>
            <a:pPr marL="0" indent="0">
              <a:buNone/>
            </a:pPr>
            <a:endParaRPr lang="nl-NL" dirty="0"/>
          </a:p>
          <a:p>
            <a:pPr marL="0" indent="0">
              <a:buNone/>
            </a:pPr>
            <a:r>
              <a:rPr lang="nl-NL" dirty="0"/>
              <a:t>Naam: ‘</a:t>
            </a:r>
            <a:r>
              <a:rPr lang="nl-NL" dirty="0" err="1"/>
              <a:t>Lewy</a:t>
            </a:r>
            <a:r>
              <a:rPr lang="nl-NL" dirty="0"/>
              <a:t> lichaampjes’ = afwijkend structuur in de hersencel</a:t>
            </a:r>
          </a:p>
          <a:p>
            <a:pPr marL="0" indent="0">
              <a:buNone/>
            </a:pPr>
            <a:r>
              <a:rPr lang="nl-NL" dirty="0"/>
              <a:t>		</a:t>
            </a:r>
          </a:p>
        </p:txBody>
      </p:sp>
      <p:pic>
        <p:nvPicPr>
          <p:cNvPr id="4" name="Afbeelding 3">
            <a:extLst>
              <a:ext uri="{FF2B5EF4-FFF2-40B4-BE49-F238E27FC236}">
                <a16:creationId xmlns:a16="http://schemas.microsoft.com/office/drawing/2014/main" id="{8FF9B09B-ED46-4856-99F4-6208AF2E059C}"/>
              </a:ext>
            </a:extLst>
          </p:cNvPr>
          <p:cNvPicPr>
            <a:picLocks noChangeAspect="1"/>
          </p:cNvPicPr>
          <p:nvPr/>
        </p:nvPicPr>
        <p:blipFill>
          <a:blip r:embed="rId2"/>
          <a:stretch>
            <a:fillRect/>
          </a:stretch>
        </p:blipFill>
        <p:spPr>
          <a:xfrm>
            <a:off x="8553778" y="1150390"/>
            <a:ext cx="3343275" cy="2814638"/>
          </a:xfrm>
          <a:prstGeom prst="rect">
            <a:avLst/>
          </a:prstGeom>
        </p:spPr>
      </p:pic>
    </p:spTree>
    <p:extLst>
      <p:ext uri="{BB962C8B-B14F-4D97-AF65-F5344CB8AC3E}">
        <p14:creationId xmlns:p14="http://schemas.microsoft.com/office/powerpoint/2010/main" val="3366119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273B3-7A2E-44CC-BED3-3C1E8A5C74E7}"/>
              </a:ext>
            </a:extLst>
          </p:cNvPr>
          <p:cNvSpPr>
            <a:spLocks noGrp="1"/>
          </p:cNvSpPr>
          <p:nvPr>
            <p:ph type="title"/>
          </p:nvPr>
        </p:nvSpPr>
        <p:spPr/>
        <p:txBody>
          <a:bodyPr/>
          <a:lstStyle/>
          <a:p>
            <a:r>
              <a:rPr lang="nl-NL" dirty="0">
                <a:solidFill>
                  <a:srgbClr val="FF0000"/>
                </a:solidFill>
              </a:rPr>
              <a:t>Korsakov syndroom</a:t>
            </a:r>
          </a:p>
        </p:txBody>
      </p:sp>
      <p:sp>
        <p:nvSpPr>
          <p:cNvPr id="3" name="Tijdelijke aanduiding voor inhoud 2">
            <a:extLst>
              <a:ext uri="{FF2B5EF4-FFF2-40B4-BE49-F238E27FC236}">
                <a16:creationId xmlns:a16="http://schemas.microsoft.com/office/drawing/2014/main" id="{0048989D-966F-4DEE-962C-3C956FAD8705}"/>
              </a:ext>
            </a:extLst>
          </p:cNvPr>
          <p:cNvSpPr>
            <a:spLocks noGrp="1"/>
          </p:cNvSpPr>
          <p:nvPr>
            <p:ph idx="1"/>
          </p:nvPr>
        </p:nvSpPr>
        <p:spPr>
          <a:xfrm>
            <a:off x="913775" y="1755228"/>
            <a:ext cx="10364452" cy="4719143"/>
          </a:xfrm>
        </p:spPr>
        <p:txBody>
          <a:bodyPr>
            <a:normAutofit fontScale="55000" lnSpcReduction="20000"/>
          </a:bodyPr>
          <a:lstStyle/>
          <a:p>
            <a:pPr marL="0" indent="0">
              <a:buNone/>
            </a:pPr>
            <a:r>
              <a:rPr lang="nl-NL" sz="3300" dirty="0"/>
              <a:t>Alcoholisten die weinig eten-&gt; vit B1 tekort-&gt; hersenschade</a:t>
            </a:r>
          </a:p>
          <a:p>
            <a:pPr marL="0" indent="0">
              <a:buNone/>
            </a:pPr>
            <a:endParaRPr lang="nl-NL" sz="3300" dirty="0"/>
          </a:p>
          <a:p>
            <a:pPr marL="0" indent="0">
              <a:buNone/>
            </a:pPr>
            <a:r>
              <a:rPr lang="nl-NL" sz="3300" b="1" dirty="0"/>
              <a:t>Inprentingsstoornissen (korte termijn geheugen): slaat geen nieuwe dingen meer op </a:t>
            </a:r>
          </a:p>
          <a:p>
            <a:pPr marL="0" indent="0">
              <a:buNone/>
            </a:pPr>
            <a:r>
              <a:rPr lang="nl-NL" sz="3300" b="1" dirty="0"/>
              <a:t>	(gepaard met confabuleren)</a:t>
            </a:r>
          </a:p>
          <a:p>
            <a:pPr marL="0" indent="0">
              <a:buNone/>
            </a:pPr>
            <a:r>
              <a:rPr lang="nl-NL" sz="3300" b="1" dirty="0"/>
              <a:t>Overige cognitieve functies: goed!</a:t>
            </a:r>
            <a:r>
              <a:rPr lang="nl-NL" sz="3300" dirty="0"/>
              <a:t> (heeft geen apraxie, agnosie of afasie)</a:t>
            </a:r>
          </a:p>
          <a:p>
            <a:pPr marL="0" indent="0">
              <a:buNone/>
            </a:pPr>
            <a:r>
              <a:rPr lang="nl-NL" sz="3300" dirty="0"/>
              <a:t>	Maar wel :stoornis in</a:t>
            </a:r>
            <a:r>
              <a:rPr lang="nl-NL" sz="3300" b="1" dirty="0"/>
              <a:t> uitvoerende functies </a:t>
            </a:r>
            <a:r>
              <a:rPr lang="nl-NL" sz="3300" dirty="0"/>
              <a:t>(geheugen nodig)</a:t>
            </a:r>
          </a:p>
          <a:p>
            <a:pPr marL="0" indent="0">
              <a:buNone/>
            </a:pPr>
            <a:endParaRPr lang="nl-NL" sz="3300" dirty="0"/>
          </a:p>
          <a:p>
            <a:pPr marL="0" indent="0">
              <a:buNone/>
            </a:pPr>
            <a:endParaRPr lang="nl-NL" sz="3300" dirty="0"/>
          </a:p>
          <a:p>
            <a:pPr marL="0" indent="0">
              <a:buNone/>
            </a:pPr>
            <a:endParaRPr lang="nl-NL" sz="3300" dirty="0"/>
          </a:p>
          <a:p>
            <a:pPr marL="0" indent="0">
              <a:buNone/>
            </a:pPr>
            <a:r>
              <a:rPr lang="nl-NL" sz="3300" dirty="0"/>
              <a:t>Beloop: stabiel (wordt niet erger)</a:t>
            </a:r>
          </a:p>
          <a:p>
            <a:pPr marL="0" indent="0">
              <a:buNone/>
            </a:pPr>
            <a:endParaRPr lang="nl-NL" dirty="0"/>
          </a:p>
        </p:txBody>
      </p:sp>
    </p:spTree>
    <p:extLst>
      <p:ext uri="{BB962C8B-B14F-4D97-AF65-F5344CB8AC3E}">
        <p14:creationId xmlns:p14="http://schemas.microsoft.com/office/powerpoint/2010/main" val="257965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D86B8A-92F0-4265-A7A4-F71292D3A716}"/>
              </a:ext>
            </a:extLst>
          </p:cNvPr>
          <p:cNvSpPr>
            <a:spLocks noGrp="1"/>
          </p:cNvSpPr>
          <p:nvPr>
            <p:ph type="title"/>
          </p:nvPr>
        </p:nvSpPr>
        <p:spPr/>
        <p:txBody>
          <a:bodyPr/>
          <a:lstStyle/>
          <a:p>
            <a:r>
              <a:rPr lang="nl-NL" dirty="0"/>
              <a:t>voorstel</a:t>
            </a:r>
          </a:p>
        </p:txBody>
      </p:sp>
      <p:sp>
        <p:nvSpPr>
          <p:cNvPr id="3" name="Tijdelijke aanduiding voor inhoud 2">
            <a:extLst>
              <a:ext uri="{FF2B5EF4-FFF2-40B4-BE49-F238E27FC236}">
                <a16:creationId xmlns:a16="http://schemas.microsoft.com/office/drawing/2014/main" id="{E132E5E5-CEEC-4485-8C25-CD2AFB822F3A}"/>
              </a:ext>
            </a:extLst>
          </p:cNvPr>
          <p:cNvSpPr>
            <a:spLocks noGrp="1"/>
          </p:cNvSpPr>
          <p:nvPr>
            <p:ph sz="quarter" idx="13"/>
          </p:nvPr>
        </p:nvSpPr>
        <p:spPr/>
        <p:txBody>
          <a:bodyPr>
            <a:normAutofit fontScale="92500" lnSpcReduction="20000"/>
          </a:bodyPr>
          <a:lstStyle/>
          <a:p>
            <a:pPr marL="0" indent="0">
              <a:buNone/>
            </a:pPr>
            <a:r>
              <a:rPr lang="nl-NL" dirty="0"/>
              <a:t>We hebben vandaag veel lesstof</a:t>
            </a:r>
          </a:p>
          <a:p>
            <a:pPr marL="0" indent="0">
              <a:buNone/>
            </a:pPr>
            <a:r>
              <a:rPr lang="nl-NL" dirty="0"/>
              <a:t>Hier gaan we redelijk snel doorheen om de meeste doelstellingen te bespreken</a:t>
            </a:r>
          </a:p>
          <a:p>
            <a:pPr marL="0" indent="0">
              <a:buNone/>
            </a:pPr>
            <a:r>
              <a:rPr lang="nl-NL" dirty="0"/>
              <a:t>Trek aan de rem als het te snel gaat</a:t>
            </a:r>
          </a:p>
          <a:p>
            <a:pPr marL="0" indent="0">
              <a:buNone/>
            </a:pPr>
            <a:r>
              <a:rPr lang="nl-NL" dirty="0"/>
              <a:t>Stel je vragen tussendoor</a:t>
            </a:r>
          </a:p>
          <a:p>
            <a:pPr marL="0" indent="0">
              <a:buNone/>
            </a:pPr>
            <a:r>
              <a:rPr lang="nl-NL" dirty="0"/>
              <a:t>De PowerPoint wordt gedeeld op teams</a:t>
            </a:r>
          </a:p>
          <a:p>
            <a:pPr marL="0" indent="0">
              <a:buNone/>
            </a:pPr>
            <a:r>
              <a:rPr lang="nl-NL" dirty="0"/>
              <a:t>Afsluiten met een pub quiz</a:t>
            </a:r>
          </a:p>
          <a:p>
            <a:pPr marL="0" indent="0">
              <a:buNone/>
            </a:pPr>
            <a:endParaRPr lang="nl-NL" dirty="0"/>
          </a:p>
          <a:p>
            <a:pPr marL="0" indent="0">
              <a:buNone/>
            </a:pPr>
            <a:r>
              <a:rPr lang="nl-NL" dirty="0"/>
              <a:t>Wat hebben we hiervoor nodig </a:t>
            </a:r>
            <a:r>
              <a:rPr lang="nl-NL" dirty="0">
                <a:sym typeface="Wingdings" panose="05000000000000000000" pitchFamily="2" charset="2"/>
              </a:rPr>
              <a:t> cognitieve functies, zoals aandacht</a:t>
            </a:r>
            <a:endParaRPr lang="nl-NL" dirty="0"/>
          </a:p>
        </p:txBody>
      </p:sp>
    </p:spTree>
    <p:extLst>
      <p:ext uri="{BB962C8B-B14F-4D97-AF65-F5344CB8AC3E}">
        <p14:creationId xmlns:p14="http://schemas.microsoft.com/office/powerpoint/2010/main" val="1178754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D1DA7-A697-45C7-9774-7F9818A59CE1}"/>
              </a:ext>
            </a:extLst>
          </p:cNvPr>
          <p:cNvSpPr>
            <a:spLocks noGrp="1"/>
          </p:cNvSpPr>
          <p:nvPr>
            <p:ph type="title"/>
          </p:nvPr>
        </p:nvSpPr>
        <p:spPr/>
        <p:txBody>
          <a:bodyPr/>
          <a:lstStyle/>
          <a:p>
            <a:r>
              <a:rPr lang="nl-NL" dirty="0">
                <a:solidFill>
                  <a:srgbClr val="FF0000"/>
                </a:solidFill>
              </a:rPr>
              <a:t>‘Reversibele’ dementie</a:t>
            </a:r>
          </a:p>
        </p:txBody>
      </p:sp>
      <p:sp>
        <p:nvSpPr>
          <p:cNvPr id="3" name="Tijdelijke aanduiding voor inhoud 2">
            <a:extLst>
              <a:ext uri="{FF2B5EF4-FFF2-40B4-BE49-F238E27FC236}">
                <a16:creationId xmlns:a16="http://schemas.microsoft.com/office/drawing/2014/main" id="{3EC09E34-549F-4331-8A4A-0298AE9EE171}"/>
              </a:ext>
            </a:extLst>
          </p:cNvPr>
          <p:cNvSpPr>
            <a:spLocks noGrp="1"/>
          </p:cNvSpPr>
          <p:nvPr>
            <p:ph idx="1"/>
          </p:nvPr>
        </p:nvSpPr>
        <p:spPr>
          <a:xfrm>
            <a:off x="913775" y="1923393"/>
            <a:ext cx="10364452" cy="4456386"/>
          </a:xfrm>
        </p:spPr>
        <p:txBody>
          <a:bodyPr>
            <a:normAutofit fontScale="92500" lnSpcReduction="20000"/>
          </a:bodyPr>
          <a:lstStyle/>
          <a:p>
            <a:pPr marL="0" indent="0">
              <a:buNone/>
            </a:pPr>
            <a:r>
              <a:rPr lang="nl-NL" dirty="0"/>
              <a:t>Dementie beeld met een behandelbare oorzaak</a:t>
            </a:r>
          </a:p>
          <a:p>
            <a:pPr marL="0" indent="0">
              <a:buNone/>
            </a:pPr>
            <a:endParaRPr lang="nl-NL" dirty="0"/>
          </a:p>
          <a:p>
            <a:pPr marL="514350" indent="-514350">
              <a:buAutoNum type="arabicPeriod"/>
            </a:pPr>
            <a:r>
              <a:rPr lang="nl-NL" dirty="0"/>
              <a:t>Depressie</a:t>
            </a:r>
          </a:p>
          <a:p>
            <a:pPr marL="514350" indent="-514350">
              <a:buAutoNum type="arabicPeriod"/>
            </a:pPr>
            <a:r>
              <a:rPr lang="nl-NL" dirty="0"/>
              <a:t>Lichamelijke aandoeningen:</a:t>
            </a:r>
          </a:p>
          <a:p>
            <a:pPr marL="457200" lvl="1" indent="0">
              <a:buNone/>
            </a:pPr>
            <a:r>
              <a:rPr lang="nl-NL" dirty="0"/>
              <a:t>	Subduraal hematoom na val op hoofd</a:t>
            </a:r>
          </a:p>
          <a:p>
            <a:pPr marL="457200" lvl="1" indent="0">
              <a:buNone/>
            </a:pPr>
            <a:r>
              <a:rPr lang="nl-NL" dirty="0"/>
              <a:t>	Goedaardige hersentumor</a:t>
            </a:r>
          </a:p>
          <a:p>
            <a:pPr marL="457200" lvl="1" indent="0">
              <a:buNone/>
            </a:pPr>
            <a:r>
              <a:rPr lang="nl-NL" dirty="0"/>
              <a:t>	Slechtziendheid of doofheid</a:t>
            </a:r>
          </a:p>
          <a:p>
            <a:pPr marL="457200" lvl="1" indent="0">
              <a:buNone/>
            </a:pPr>
            <a:r>
              <a:rPr lang="nl-NL" dirty="0"/>
              <a:t>	Nierfalen of leverfunctie stoornissen</a:t>
            </a:r>
          </a:p>
          <a:p>
            <a:pPr marL="457200" lvl="1" indent="0">
              <a:buNone/>
            </a:pPr>
            <a:r>
              <a:rPr lang="nl-NL" dirty="0"/>
              <a:t>	Dehydratie of te laag natrium</a:t>
            </a:r>
          </a:p>
          <a:p>
            <a:pPr marL="457200" lvl="1" indent="0">
              <a:buNone/>
            </a:pPr>
            <a:r>
              <a:rPr lang="nl-NL" dirty="0"/>
              <a:t>	Vitamine B12 tekort</a:t>
            </a:r>
          </a:p>
          <a:p>
            <a:pPr marL="457200" lvl="1" indent="0">
              <a:buNone/>
            </a:pPr>
            <a:r>
              <a:rPr lang="nl-NL" dirty="0"/>
              <a:t>	Te traag werkende schildklierwerking (</a:t>
            </a:r>
            <a:r>
              <a:rPr lang="nl-NL" dirty="0" err="1"/>
              <a:t>hypothyreoidie</a:t>
            </a:r>
            <a:r>
              <a:rPr lang="nl-NL" dirty="0"/>
              <a:t>)</a:t>
            </a:r>
          </a:p>
          <a:p>
            <a:pPr marL="457200" lvl="1" indent="0">
              <a:buNone/>
            </a:pPr>
            <a:r>
              <a:rPr lang="nl-NL" dirty="0"/>
              <a:t>	Intoxicatie (bv sederende medicatie, overdosering)</a:t>
            </a:r>
          </a:p>
          <a:p>
            <a:pPr marL="0" indent="0">
              <a:buNone/>
            </a:pPr>
            <a:endParaRPr lang="nl-NL" dirty="0"/>
          </a:p>
        </p:txBody>
      </p:sp>
    </p:spTree>
    <p:extLst>
      <p:ext uri="{BB962C8B-B14F-4D97-AF65-F5344CB8AC3E}">
        <p14:creationId xmlns:p14="http://schemas.microsoft.com/office/powerpoint/2010/main" val="3436448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1B43CA-517D-4AEA-841B-6D153B8B3E3D}"/>
              </a:ext>
            </a:extLst>
          </p:cNvPr>
          <p:cNvSpPr>
            <a:spLocks noGrp="1"/>
          </p:cNvSpPr>
          <p:nvPr>
            <p:ph type="title"/>
          </p:nvPr>
        </p:nvSpPr>
        <p:spPr/>
        <p:txBody>
          <a:bodyPr/>
          <a:lstStyle/>
          <a:p>
            <a:r>
              <a:rPr lang="nl-NL" dirty="0">
                <a:solidFill>
                  <a:srgbClr val="FF0000"/>
                </a:solidFill>
              </a:rPr>
              <a:t>Verwardheid</a:t>
            </a:r>
          </a:p>
        </p:txBody>
      </p:sp>
      <p:sp>
        <p:nvSpPr>
          <p:cNvPr id="3" name="Tijdelijke aanduiding voor inhoud 2">
            <a:extLst>
              <a:ext uri="{FF2B5EF4-FFF2-40B4-BE49-F238E27FC236}">
                <a16:creationId xmlns:a16="http://schemas.microsoft.com/office/drawing/2014/main" id="{361EE26A-1EC7-4A7D-80CF-EF89A03FC63A}"/>
              </a:ext>
            </a:extLst>
          </p:cNvPr>
          <p:cNvSpPr>
            <a:spLocks noGrp="1"/>
          </p:cNvSpPr>
          <p:nvPr>
            <p:ph idx="1"/>
          </p:nvPr>
        </p:nvSpPr>
        <p:spPr>
          <a:xfrm>
            <a:off x="913775" y="1849821"/>
            <a:ext cx="10364452" cy="4389660"/>
          </a:xfrm>
        </p:spPr>
        <p:txBody>
          <a:bodyPr>
            <a:normAutofit fontScale="85000" lnSpcReduction="20000"/>
          </a:bodyPr>
          <a:lstStyle/>
          <a:p>
            <a:pPr marL="0" indent="0">
              <a:buNone/>
            </a:pPr>
            <a:r>
              <a:rPr lang="nl-NL" dirty="0"/>
              <a:t>Verwardheid (</a:t>
            </a:r>
            <a:r>
              <a:rPr lang="nl-NL" dirty="0" err="1"/>
              <a:t>desorientatie</a:t>
            </a:r>
            <a:r>
              <a:rPr lang="nl-NL" dirty="0"/>
              <a:t>) en cognitieve stoornissen</a:t>
            </a:r>
          </a:p>
          <a:p>
            <a:pPr marL="0" indent="0">
              <a:buNone/>
            </a:pPr>
            <a:r>
              <a:rPr lang="nl-NL" dirty="0"/>
              <a:t>	</a:t>
            </a:r>
          </a:p>
          <a:p>
            <a:pPr marL="0" indent="0">
              <a:buNone/>
            </a:pPr>
            <a:r>
              <a:rPr lang="nl-NL" dirty="0"/>
              <a:t>Let op: </a:t>
            </a:r>
          </a:p>
          <a:p>
            <a:pPr marL="0" indent="0">
              <a:buNone/>
            </a:pPr>
            <a:r>
              <a:rPr lang="nl-NL" dirty="0"/>
              <a:t>	kan ook </a:t>
            </a:r>
            <a:r>
              <a:rPr lang="nl-NL" dirty="0">
                <a:solidFill>
                  <a:srgbClr val="0070C0"/>
                </a:solidFill>
              </a:rPr>
              <a:t>DELIER </a:t>
            </a:r>
            <a:r>
              <a:rPr lang="nl-NL" dirty="0"/>
              <a:t>zijn!!!</a:t>
            </a:r>
          </a:p>
          <a:p>
            <a:pPr marL="0" indent="0">
              <a:buNone/>
            </a:pPr>
            <a:r>
              <a:rPr lang="nl-NL" dirty="0"/>
              <a:t>	&gt; oorzaak delier moet dan gezocht en behandeld</a:t>
            </a:r>
          </a:p>
          <a:p>
            <a:pPr marL="0" indent="0">
              <a:buNone/>
            </a:pPr>
            <a:r>
              <a:rPr lang="nl-NL" dirty="0"/>
              <a:t>		</a:t>
            </a:r>
            <a:r>
              <a:rPr lang="nl-NL" dirty="0">
                <a:solidFill>
                  <a:srgbClr val="FF0000"/>
                </a:solidFill>
              </a:rPr>
              <a:t>* infecties met koorts</a:t>
            </a:r>
          </a:p>
          <a:p>
            <a:pPr marL="0" indent="0">
              <a:buNone/>
            </a:pPr>
            <a:r>
              <a:rPr lang="nl-NL" dirty="0">
                <a:solidFill>
                  <a:srgbClr val="FF0000"/>
                </a:solidFill>
              </a:rPr>
              <a:t>		* hartfalen</a:t>
            </a:r>
          </a:p>
          <a:p>
            <a:pPr marL="0" indent="0">
              <a:buNone/>
            </a:pPr>
            <a:r>
              <a:rPr lang="nl-NL" dirty="0">
                <a:solidFill>
                  <a:srgbClr val="FF0000"/>
                </a:solidFill>
              </a:rPr>
              <a:t>		* dehydratie, te laag natrium gehalte in bloed</a:t>
            </a:r>
          </a:p>
          <a:p>
            <a:pPr marL="0" indent="0">
              <a:buNone/>
            </a:pPr>
            <a:r>
              <a:rPr lang="nl-NL" dirty="0">
                <a:solidFill>
                  <a:srgbClr val="FF0000"/>
                </a:solidFill>
              </a:rPr>
              <a:t>		* schedeltrauma na val</a:t>
            </a:r>
          </a:p>
          <a:p>
            <a:pPr marL="0" indent="0">
              <a:buNone/>
            </a:pPr>
            <a:r>
              <a:rPr lang="nl-NL" dirty="0">
                <a:solidFill>
                  <a:srgbClr val="FF0000"/>
                </a:solidFill>
              </a:rPr>
              <a:t>		* intoxicatie door medicijnen</a:t>
            </a:r>
          </a:p>
          <a:p>
            <a:pPr marL="0" indent="0">
              <a:buNone/>
            </a:pPr>
            <a:r>
              <a:rPr lang="nl-NL" dirty="0">
                <a:solidFill>
                  <a:srgbClr val="FF0000"/>
                </a:solidFill>
              </a:rPr>
              <a:t>		* </a:t>
            </a:r>
            <a:r>
              <a:rPr lang="nl-NL" dirty="0" err="1">
                <a:solidFill>
                  <a:srgbClr val="FF0000"/>
                </a:solidFill>
              </a:rPr>
              <a:t>post-operatief</a:t>
            </a:r>
            <a:endParaRPr lang="nl-NL" dirty="0">
              <a:solidFill>
                <a:srgbClr val="FF0000"/>
              </a:solidFill>
            </a:endParaRPr>
          </a:p>
        </p:txBody>
      </p:sp>
    </p:spTree>
    <p:extLst>
      <p:ext uri="{BB962C8B-B14F-4D97-AF65-F5344CB8AC3E}">
        <p14:creationId xmlns:p14="http://schemas.microsoft.com/office/powerpoint/2010/main" val="961656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166A71-5DF1-4539-9362-9498A83B7E7D}"/>
              </a:ext>
            </a:extLst>
          </p:cNvPr>
          <p:cNvSpPr>
            <a:spLocks noGrp="1"/>
          </p:cNvSpPr>
          <p:nvPr>
            <p:ph type="title"/>
          </p:nvPr>
        </p:nvSpPr>
        <p:spPr/>
        <p:txBody>
          <a:bodyPr/>
          <a:lstStyle/>
          <a:p>
            <a:r>
              <a:rPr lang="nl-NL" dirty="0">
                <a:solidFill>
                  <a:srgbClr val="FF0000"/>
                </a:solidFill>
              </a:rPr>
              <a:t>Diagnostiek</a:t>
            </a:r>
          </a:p>
        </p:txBody>
      </p:sp>
      <p:sp>
        <p:nvSpPr>
          <p:cNvPr id="3" name="Tijdelijke aanduiding voor inhoud 2">
            <a:extLst>
              <a:ext uri="{FF2B5EF4-FFF2-40B4-BE49-F238E27FC236}">
                <a16:creationId xmlns:a16="http://schemas.microsoft.com/office/drawing/2014/main" id="{C6CB4A33-6961-427E-99BA-384F16CF020A}"/>
              </a:ext>
            </a:extLst>
          </p:cNvPr>
          <p:cNvSpPr>
            <a:spLocks noGrp="1"/>
          </p:cNvSpPr>
          <p:nvPr>
            <p:ph idx="1"/>
          </p:nvPr>
        </p:nvSpPr>
        <p:spPr/>
        <p:txBody>
          <a:bodyPr>
            <a:normAutofit fontScale="92500" lnSpcReduction="20000"/>
          </a:bodyPr>
          <a:lstStyle/>
          <a:p>
            <a:pPr marL="0" indent="0">
              <a:buNone/>
            </a:pPr>
            <a:r>
              <a:rPr lang="nl-NL" dirty="0"/>
              <a:t>Vroeg signalering voordelen:</a:t>
            </a:r>
          </a:p>
          <a:p>
            <a:pPr marL="0" indent="0">
              <a:buNone/>
            </a:pPr>
            <a:r>
              <a:rPr lang="nl-NL" dirty="0"/>
              <a:t>	eerder starten begeleiding, voorbereiden	</a:t>
            </a:r>
          </a:p>
          <a:p>
            <a:pPr marL="0" indent="0">
              <a:buNone/>
            </a:pPr>
            <a:r>
              <a:rPr lang="nl-NL" dirty="0"/>
              <a:t>	ontlasten mantelzorger</a:t>
            </a:r>
          </a:p>
          <a:p>
            <a:pPr marL="0" indent="0">
              <a:buNone/>
            </a:pPr>
            <a:r>
              <a:rPr lang="nl-NL" dirty="0"/>
              <a:t>	voorkomen crisis situaties</a:t>
            </a:r>
          </a:p>
          <a:p>
            <a:pPr marL="0" indent="0">
              <a:buNone/>
            </a:pPr>
            <a:endParaRPr lang="nl-NL" dirty="0"/>
          </a:p>
          <a:p>
            <a:pPr marL="0" indent="0">
              <a:buNone/>
            </a:pPr>
            <a:r>
              <a:rPr lang="nl-NL" dirty="0"/>
              <a:t>Anamnese, neuropsychologisch onderzoek, lichamelijk onderzoek, lab, MRI, ruggenprik </a:t>
            </a:r>
          </a:p>
          <a:p>
            <a:pPr marL="0" indent="0">
              <a:buNone/>
            </a:pPr>
            <a:endParaRPr lang="nl-NL" dirty="0"/>
          </a:p>
          <a:p>
            <a:pPr marL="0" indent="0">
              <a:buNone/>
            </a:pPr>
            <a:r>
              <a:rPr lang="nl-NL" dirty="0"/>
              <a:t>Uitsluiten behandelbare oorzaken </a:t>
            </a:r>
          </a:p>
          <a:p>
            <a:pPr marL="0" indent="0">
              <a:buNone/>
            </a:pPr>
            <a:endParaRPr lang="nl-NL" dirty="0"/>
          </a:p>
        </p:txBody>
      </p:sp>
    </p:spTree>
    <p:extLst>
      <p:ext uri="{BB962C8B-B14F-4D97-AF65-F5344CB8AC3E}">
        <p14:creationId xmlns:p14="http://schemas.microsoft.com/office/powerpoint/2010/main" val="3892337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1B983-569C-47F8-83A0-592C30E31510}"/>
              </a:ext>
            </a:extLst>
          </p:cNvPr>
          <p:cNvSpPr>
            <a:spLocks noGrp="1"/>
          </p:cNvSpPr>
          <p:nvPr>
            <p:ph type="title"/>
          </p:nvPr>
        </p:nvSpPr>
        <p:spPr/>
        <p:txBody>
          <a:bodyPr/>
          <a:lstStyle/>
          <a:p>
            <a:r>
              <a:rPr lang="nl-NL" dirty="0"/>
              <a:t>overzicht</a:t>
            </a:r>
          </a:p>
        </p:txBody>
      </p:sp>
      <p:pic>
        <p:nvPicPr>
          <p:cNvPr id="5" name="Tijdelijke aanduiding voor inhoud 4">
            <a:extLst>
              <a:ext uri="{FF2B5EF4-FFF2-40B4-BE49-F238E27FC236}">
                <a16:creationId xmlns:a16="http://schemas.microsoft.com/office/drawing/2014/main" id="{8FEE1AE8-A763-44D6-898F-6D1D408A4B40}"/>
              </a:ext>
            </a:extLst>
          </p:cNvPr>
          <p:cNvPicPr>
            <a:picLocks noGrp="1" noChangeAspect="1"/>
          </p:cNvPicPr>
          <p:nvPr>
            <p:ph sz="quarter" idx="13"/>
          </p:nvPr>
        </p:nvPicPr>
        <p:blipFill>
          <a:blip r:embed="rId2"/>
          <a:stretch>
            <a:fillRect/>
          </a:stretch>
        </p:blipFill>
        <p:spPr>
          <a:xfrm>
            <a:off x="1721796" y="1765137"/>
            <a:ext cx="7052553" cy="4026064"/>
          </a:xfrm>
          <a:prstGeom prst="rect">
            <a:avLst/>
          </a:prstGeom>
        </p:spPr>
      </p:pic>
    </p:spTree>
    <p:extLst>
      <p:ext uri="{BB962C8B-B14F-4D97-AF65-F5344CB8AC3E}">
        <p14:creationId xmlns:p14="http://schemas.microsoft.com/office/powerpoint/2010/main" val="1204195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FFF7873-0DD0-4FEA-8FE9-8DD8AEA43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82284447-B84C-4C3B-98EA-03E44DB755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4140E084-3765-4F4D-AD43-DDB43996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8202"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DD2CF979-0F0E-4E68-A483-DBF0A635F3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descr="Tien signalen die kunnen wijzen op Alzheimer | gezondheid.be">
            <a:extLst>
              <a:ext uri="{FF2B5EF4-FFF2-40B4-BE49-F238E27FC236}">
                <a16:creationId xmlns:a16="http://schemas.microsoft.com/office/drawing/2014/main" id="{8A6F4A8D-1CFC-4498-AF27-6C7E0CB1381E}"/>
              </a:ext>
            </a:extLst>
          </p:cNvPr>
          <p:cNvPicPr>
            <a:picLocks noGrp="1" noChangeAspect="1" noChangeArrowheads="1"/>
          </p:cNvPicPr>
          <p:nvPr>
            <p:ph sz="quarter" idx="13"/>
          </p:nvPr>
        </p:nvPicPr>
        <p:blipFill rotWithShape="1">
          <a:blip r:embed="rId5">
            <a:extLst>
              <a:ext uri="{28A0092B-C50C-407E-A947-70E740481C1C}">
                <a14:useLocalDpi xmlns:a14="http://schemas.microsoft.com/office/drawing/2010/main" val="0"/>
              </a:ext>
            </a:extLst>
          </a:blip>
          <a:srcRect l="16828" r="18469"/>
          <a:stretch/>
        </p:blipFill>
        <p:spPr bwMode="auto">
          <a:xfrm>
            <a:off x="1" y="10"/>
            <a:ext cx="7552944"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6509095A-CC50-4610-B89B-07E2B7229095}"/>
              </a:ext>
            </a:extLst>
          </p:cNvPr>
          <p:cNvSpPr txBox="1"/>
          <p:nvPr/>
        </p:nvSpPr>
        <p:spPr>
          <a:xfrm>
            <a:off x="8196408" y="2367092"/>
            <a:ext cx="3352128" cy="3881309"/>
          </a:xfrm>
          <a:prstGeom prst="rect">
            <a:avLst/>
          </a:prstGeom>
        </p:spPr>
        <p:txBody>
          <a:bodyPr vert="horz" lIns="91440" tIns="45720" rIns="91440" bIns="45720" rtlCol="0">
            <a:normAutofit/>
          </a:bodyPr>
          <a:lstStyle/>
          <a:p>
            <a:pPr indent="-228600" defTabSz="914400">
              <a:lnSpc>
                <a:spcPct val="120000"/>
              </a:lnSpc>
              <a:spcAft>
                <a:spcPts val="600"/>
              </a:spcAft>
              <a:buClr>
                <a:schemeClr val="tx1"/>
              </a:buClr>
              <a:buFont typeface="Arial" panose="020B0604020202020204" pitchFamily="34" charset="0"/>
              <a:buChar char="•"/>
            </a:pPr>
            <a:r>
              <a:rPr lang="en-US" cap="all" dirty="0" err="1"/>
              <a:t>Tijd</a:t>
            </a:r>
            <a:r>
              <a:rPr lang="en-US" cap="all" dirty="0"/>
              <a:t> </a:t>
            </a:r>
            <a:r>
              <a:rPr lang="en-US" cap="all" dirty="0" err="1"/>
              <a:t>voor</a:t>
            </a:r>
            <a:r>
              <a:rPr lang="en-US" cap="all" dirty="0"/>
              <a:t> </a:t>
            </a:r>
            <a:r>
              <a:rPr lang="en-US" cap="all" dirty="0" err="1"/>
              <a:t>een</a:t>
            </a:r>
            <a:r>
              <a:rPr lang="en-US" cap="all" dirty="0"/>
              <a:t>….</a:t>
            </a:r>
          </a:p>
        </p:txBody>
      </p:sp>
      <p:pic>
        <p:nvPicPr>
          <p:cNvPr id="3" name="Picture 2" descr="Afbeeldingsresultaten voor pubquiz">
            <a:extLst>
              <a:ext uri="{FF2B5EF4-FFF2-40B4-BE49-F238E27FC236}">
                <a16:creationId xmlns:a16="http://schemas.microsoft.com/office/drawing/2014/main" id="{C7C36032-F754-4FDA-BF62-529DEF1F47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6405" y="3236183"/>
            <a:ext cx="306705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044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3" name="Picture 2">
            <a:extLst>
              <a:ext uri="{FF2B5EF4-FFF2-40B4-BE49-F238E27FC236}">
                <a16:creationId xmlns:a16="http://schemas.microsoft.com/office/drawing/2014/main" id="{80DF651B-0216-4CE1-9993-9C81C46298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AB703B97-31D0-4D92-B70B-F64FFB4902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B0980936-A672-4974-9D67-93E9F5FF4778}"/>
              </a:ext>
            </a:extLst>
          </p:cNvPr>
          <p:cNvSpPr>
            <a:spLocks noGrp="1"/>
          </p:cNvSpPr>
          <p:nvPr>
            <p:ph type="title"/>
          </p:nvPr>
        </p:nvSpPr>
        <p:spPr>
          <a:xfrm>
            <a:off x="1751012" y="3909806"/>
            <a:ext cx="8689976" cy="1345888"/>
          </a:xfrm>
        </p:spPr>
        <p:txBody>
          <a:bodyPr vert="horz" lIns="91440" tIns="45720" rIns="91440" bIns="45720" rtlCol="0" anchor="b">
            <a:normAutofit/>
          </a:bodyPr>
          <a:lstStyle/>
          <a:p>
            <a:pPr defTabSz="914400"/>
            <a:r>
              <a:rPr lang="en-US" sz="4400" dirty="0"/>
              <a:t>1. </a:t>
            </a:r>
            <a:r>
              <a:rPr lang="en-US" sz="4400" dirty="0" err="1"/>
              <a:t>Benoem</a:t>
            </a:r>
            <a:r>
              <a:rPr lang="en-US" sz="4400" dirty="0"/>
              <a:t> de </a:t>
            </a:r>
            <a:r>
              <a:rPr lang="en-US" sz="4400" dirty="0" err="1"/>
              <a:t>hersenkwabben</a:t>
            </a:r>
            <a:r>
              <a:rPr lang="en-US" sz="4400" dirty="0"/>
              <a:t> A,B,C&amp;D</a:t>
            </a:r>
          </a:p>
        </p:txBody>
      </p:sp>
      <p:pic>
        <p:nvPicPr>
          <p:cNvPr id="5" name="Picture 2" descr="hersenkwabben uit de grote hersenen Diagram | Quizlet">
            <a:extLst>
              <a:ext uri="{FF2B5EF4-FFF2-40B4-BE49-F238E27FC236}">
                <a16:creationId xmlns:a16="http://schemas.microsoft.com/office/drawing/2014/main" id="{FCA4B415-58F4-453A-83B6-DB55820377A6}"/>
              </a:ext>
            </a:extLst>
          </p:cNvPr>
          <p:cNvPicPr>
            <a:picLocks noGrp="1" noChangeAspect="1" noChangeArrowheads="1"/>
          </p:cNvPicPr>
          <p:nvPr>
            <p:ph sz="quarter" idx="13"/>
          </p:nvPr>
        </p:nvPicPr>
        <p:blipFill rotWithShape="1">
          <a:blip r:embed="rId5">
            <a:extLst>
              <a:ext uri="{28A0092B-C50C-407E-A947-70E740481C1C}">
                <a14:useLocalDpi xmlns:a14="http://schemas.microsoft.com/office/drawing/2010/main" val="0"/>
              </a:ext>
            </a:extLst>
          </a:blip>
          <a:srcRect r="2" b="6759"/>
          <a:stretch/>
        </p:blipFill>
        <p:spPr bwMode="auto">
          <a:xfrm>
            <a:off x="3078163" y="550656"/>
            <a:ext cx="6035675" cy="3292475"/>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643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6717B2CD-BA56-4EFA-A0EE-BF843E5555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1A51ADE-02B6-4DA7-8898-788E5BFEF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8" name="Rectangle 17">
            <a:extLst>
              <a:ext uri="{FF2B5EF4-FFF2-40B4-BE49-F238E27FC236}">
                <a16:creationId xmlns:a16="http://schemas.microsoft.com/office/drawing/2014/main" id="{1813FFC7-16D9-442A-BC0A-39E51CFF8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a:extLst>
              <a:ext uri="{FF2B5EF4-FFF2-40B4-BE49-F238E27FC236}">
                <a16:creationId xmlns:a16="http://schemas.microsoft.com/office/drawing/2014/main" id="{D2C68E65-9432-4F8F-84B7-956BB776E37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Vraagteken op een groene pastelkleurige achtergrond">
            <a:extLst>
              <a:ext uri="{FF2B5EF4-FFF2-40B4-BE49-F238E27FC236}">
                <a16:creationId xmlns:a16="http://schemas.microsoft.com/office/drawing/2014/main" id="{EC5B2600-23DE-490A-B256-932B1ABE3A02}"/>
              </a:ext>
            </a:extLst>
          </p:cNvPr>
          <p:cNvPicPr>
            <a:picLocks noChangeAspect="1"/>
          </p:cNvPicPr>
          <p:nvPr/>
        </p:nvPicPr>
        <p:blipFill rotWithShape="1">
          <a:blip r:embed="rId5">
            <a:duotone>
              <a:schemeClr val="bg2">
                <a:shade val="45000"/>
                <a:satMod val="135000"/>
              </a:schemeClr>
              <a:prstClr val="white"/>
            </a:duotone>
            <a:alphaModFix amt="40000"/>
          </a:blip>
          <a:srcRect l="47796" r="7804"/>
          <a:stretch/>
        </p:blipFill>
        <p:spPr>
          <a:xfrm>
            <a:off x="20" y="10"/>
            <a:ext cx="4059916" cy="6857990"/>
          </a:xfrm>
          <a:prstGeom prst="rect">
            <a:avLst/>
          </a:prstGeom>
        </p:spPr>
      </p:pic>
      <p:pic>
        <p:nvPicPr>
          <p:cNvPr id="22" name="Picture 21">
            <a:extLst>
              <a:ext uri="{FF2B5EF4-FFF2-40B4-BE49-F238E27FC236}">
                <a16:creationId xmlns:a16="http://schemas.microsoft.com/office/drawing/2014/main" id="{0209A589-2D59-457A-B59C-1509613A91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71FAFA4-0810-44D3-A85C-CC710448E0A5}"/>
              </a:ext>
            </a:extLst>
          </p:cNvPr>
          <p:cNvSpPr>
            <a:spLocks noGrp="1"/>
          </p:cNvSpPr>
          <p:nvPr>
            <p:ph type="title"/>
          </p:nvPr>
        </p:nvSpPr>
        <p:spPr>
          <a:xfrm>
            <a:off x="1751012" y="1300785"/>
            <a:ext cx="8689976" cy="2509213"/>
          </a:xfrm>
        </p:spPr>
        <p:txBody>
          <a:bodyPr vert="horz" lIns="91440" tIns="45720" rIns="91440" bIns="45720" rtlCol="0" anchor="b">
            <a:normAutofit/>
          </a:bodyPr>
          <a:lstStyle/>
          <a:p>
            <a:pPr defTabSz="914400"/>
            <a:r>
              <a:rPr lang="en-US" sz="4800"/>
              <a:t> </a:t>
            </a:r>
          </a:p>
        </p:txBody>
      </p:sp>
      <p:graphicFrame>
        <p:nvGraphicFramePr>
          <p:cNvPr id="26" name="Tijdelijke aanduiding voor inhoud 7">
            <a:extLst>
              <a:ext uri="{FF2B5EF4-FFF2-40B4-BE49-F238E27FC236}">
                <a16:creationId xmlns:a16="http://schemas.microsoft.com/office/drawing/2014/main" id="{C9833887-A55D-4837-9830-DBA9CFCBC5B1}"/>
              </a:ext>
            </a:extLst>
          </p:cNvPr>
          <p:cNvGraphicFramePr>
            <a:graphicFrameLocks noGrp="1"/>
          </p:cNvGraphicFramePr>
          <p:nvPr>
            <p:ph idx="1"/>
            <p:extLst>
              <p:ext uri="{D42A27DB-BD31-4B8C-83A1-F6EECF244321}">
                <p14:modId xmlns:p14="http://schemas.microsoft.com/office/powerpoint/2010/main" val="1861996595"/>
              </p:ext>
            </p:extLst>
          </p:nvPr>
        </p:nvGraphicFramePr>
        <p:xfrm>
          <a:off x="1751012" y="1960304"/>
          <a:ext cx="8689976" cy="32974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kstvak 2">
            <a:extLst>
              <a:ext uri="{FF2B5EF4-FFF2-40B4-BE49-F238E27FC236}">
                <a16:creationId xmlns:a16="http://schemas.microsoft.com/office/drawing/2014/main" id="{927CD58B-9AF5-4D37-9CEC-09D2D158E7C5}"/>
              </a:ext>
            </a:extLst>
          </p:cNvPr>
          <p:cNvSpPr txBox="1"/>
          <p:nvPr/>
        </p:nvSpPr>
        <p:spPr>
          <a:xfrm>
            <a:off x="1555219" y="1237028"/>
            <a:ext cx="9081562" cy="723275"/>
          </a:xfrm>
          <a:prstGeom prst="rect">
            <a:avLst/>
          </a:prstGeom>
          <a:noFill/>
        </p:spPr>
        <p:txBody>
          <a:bodyPr wrap="square" rtlCol="0">
            <a:spAutoFit/>
          </a:bodyPr>
          <a:lstStyle/>
          <a:p>
            <a:pPr>
              <a:spcAft>
                <a:spcPts val="600"/>
              </a:spcAft>
            </a:pPr>
            <a:r>
              <a:rPr lang="nl-NL" dirty="0"/>
              <a:t>Perseveren		Agnosie			Afasie		Desoriëntatie		Hallucinaties</a:t>
            </a:r>
            <a:endParaRPr lang="nl-NL"/>
          </a:p>
          <a:p>
            <a:pPr>
              <a:spcAft>
                <a:spcPts val="600"/>
              </a:spcAft>
            </a:pPr>
            <a:r>
              <a:rPr lang="nl-NL" dirty="0"/>
              <a:t>Confabuleren		Decorumverlies		Apraxie		Apathie</a:t>
            </a:r>
            <a:endParaRPr lang="nl-NL"/>
          </a:p>
        </p:txBody>
      </p:sp>
    </p:spTree>
    <p:extLst>
      <p:ext uri="{BB962C8B-B14F-4D97-AF65-F5344CB8AC3E}">
        <p14:creationId xmlns:p14="http://schemas.microsoft.com/office/powerpoint/2010/main" val="133672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A37390-B947-486D-87E9-AC8F09C63787}"/>
              </a:ext>
            </a:extLst>
          </p:cNvPr>
          <p:cNvSpPr>
            <a:spLocks noGrp="1"/>
          </p:cNvSpPr>
          <p:nvPr>
            <p:ph type="title"/>
          </p:nvPr>
        </p:nvSpPr>
        <p:spPr/>
        <p:txBody>
          <a:bodyPr/>
          <a:lstStyle/>
          <a:p>
            <a:r>
              <a:rPr lang="nl-NL" dirty="0">
                <a:solidFill>
                  <a:srgbClr val="FF0000"/>
                </a:solidFill>
              </a:rPr>
              <a:t>Vraag</a:t>
            </a:r>
          </a:p>
        </p:txBody>
      </p:sp>
      <p:sp>
        <p:nvSpPr>
          <p:cNvPr id="3" name="Tijdelijke aanduiding voor inhoud 2">
            <a:extLst>
              <a:ext uri="{FF2B5EF4-FFF2-40B4-BE49-F238E27FC236}">
                <a16:creationId xmlns:a16="http://schemas.microsoft.com/office/drawing/2014/main" id="{2A013BC8-0222-411F-BD6F-080EF807C28A}"/>
              </a:ext>
            </a:extLst>
          </p:cNvPr>
          <p:cNvSpPr>
            <a:spLocks noGrp="1"/>
          </p:cNvSpPr>
          <p:nvPr>
            <p:ph idx="1"/>
          </p:nvPr>
        </p:nvSpPr>
        <p:spPr/>
        <p:txBody>
          <a:bodyPr>
            <a:normAutofit/>
          </a:bodyPr>
          <a:lstStyle/>
          <a:p>
            <a:pPr marL="0" indent="0">
              <a:buNone/>
            </a:pPr>
            <a:r>
              <a:rPr lang="nl-NL" dirty="0">
                <a:latin typeface="Arial" panose="020B0604020202020204" pitchFamily="34" charset="0"/>
              </a:rPr>
              <a:t>6. </a:t>
            </a:r>
            <a:r>
              <a:rPr lang="nl-NL" b="0" i="0" dirty="0">
                <a:effectLst/>
                <a:latin typeface="Arial" panose="020B0604020202020204" pitchFamily="34" charset="0"/>
              </a:rPr>
              <a:t>Een longontsteking is een veel voorkomende oorzaak van overlijden in laatste fase van dementie, waarom?</a:t>
            </a:r>
          </a:p>
          <a:p>
            <a:endParaRPr lang="nl-NL" dirty="0">
              <a:latin typeface="Arial" panose="020B0604020202020204" pitchFamily="34" charset="0"/>
            </a:endParaRPr>
          </a:p>
          <a:p>
            <a:endParaRPr lang="nl-NL" dirty="0">
              <a:solidFill>
                <a:srgbClr val="666666"/>
              </a:solidFill>
              <a:latin typeface="Arial" panose="020B0604020202020204" pitchFamily="34" charset="0"/>
            </a:endParaRPr>
          </a:p>
          <a:p>
            <a:endParaRPr lang="nl-NL" b="0" i="0" dirty="0">
              <a:solidFill>
                <a:srgbClr val="666666"/>
              </a:solidFill>
              <a:effectLst/>
              <a:latin typeface="Arial" panose="020B0604020202020204" pitchFamily="34" charset="0"/>
            </a:endParaRPr>
          </a:p>
          <a:p>
            <a:endParaRPr lang="nl-NL" b="0" i="0" dirty="0">
              <a:solidFill>
                <a:srgbClr val="666666"/>
              </a:solidFill>
              <a:effectLst/>
              <a:latin typeface="Arial" panose="020B0604020202020204" pitchFamily="34" charset="0"/>
            </a:endParaRPr>
          </a:p>
          <a:p>
            <a:endParaRPr lang="nl-NL" dirty="0">
              <a:solidFill>
                <a:srgbClr val="666666"/>
              </a:solidFill>
              <a:latin typeface="Arial" panose="020B0604020202020204" pitchFamily="34" charset="0"/>
            </a:endParaRPr>
          </a:p>
          <a:p>
            <a:endParaRPr lang="nl-NL" b="0" i="0" dirty="0">
              <a:solidFill>
                <a:srgbClr val="666666"/>
              </a:solidFill>
              <a:effectLst/>
              <a:latin typeface="Arial" panose="020B0604020202020204" pitchFamily="34" charset="0"/>
            </a:endParaRPr>
          </a:p>
        </p:txBody>
      </p:sp>
    </p:spTree>
    <p:extLst>
      <p:ext uri="{BB962C8B-B14F-4D97-AF65-F5344CB8AC3E}">
        <p14:creationId xmlns:p14="http://schemas.microsoft.com/office/powerpoint/2010/main" val="907148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6B6A5-F772-4293-9FC3-587CDE9F6D1F}"/>
              </a:ext>
            </a:extLst>
          </p:cNvPr>
          <p:cNvSpPr>
            <a:spLocks noGrp="1"/>
          </p:cNvSpPr>
          <p:nvPr>
            <p:ph type="title"/>
          </p:nvPr>
        </p:nvSpPr>
        <p:spPr>
          <a:xfrm>
            <a:off x="913775" y="618517"/>
            <a:ext cx="10364451" cy="1596177"/>
          </a:xfrm>
        </p:spPr>
        <p:txBody>
          <a:bodyPr>
            <a:normAutofit/>
          </a:bodyPr>
          <a:lstStyle/>
          <a:p>
            <a:endParaRPr lang="nl-NL"/>
          </a:p>
        </p:txBody>
      </p:sp>
      <p:sp>
        <p:nvSpPr>
          <p:cNvPr id="3" name="Tijdelijke aanduiding voor inhoud 2">
            <a:extLst>
              <a:ext uri="{FF2B5EF4-FFF2-40B4-BE49-F238E27FC236}">
                <a16:creationId xmlns:a16="http://schemas.microsoft.com/office/drawing/2014/main" id="{DDD79150-5A11-4E2B-BA8A-5E2C67EDFEC0}"/>
              </a:ext>
            </a:extLst>
          </p:cNvPr>
          <p:cNvSpPr>
            <a:spLocks noGrp="1"/>
          </p:cNvSpPr>
          <p:nvPr>
            <p:ph idx="1"/>
          </p:nvPr>
        </p:nvSpPr>
        <p:spPr>
          <a:xfrm>
            <a:off x="913774" y="2367092"/>
            <a:ext cx="6096626" cy="3424107"/>
          </a:xfrm>
        </p:spPr>
        <p:txBody>
          <a:bodyPr>
            <a:normAutofit/>
          </a:bodyPr>
          <a:lstStyle/>
          <a:p>
            <a:pPr marL="0" indent="0">
              <a:buNone/>
            </a:pPr>
            <a:r>
              <a:rPr lang="nl-NL" dirty="0"/>
              <a:t>7. Hoeveel procent heeft vasculaire dementie? </a:t>
            </a:r>
          </a:p>
        </p:txBody>
      </p:sp>
      <p:pic>
        <p:nvPicPr>
          <p:cNvPr id="2050" name="Picture 2" descr="De bronafbeelding bekijken">
            <a:extLst>
              <a:ext uri="{FF2B5EF4-FFF2-40B4-BE49-F238E27FC236}">
                <a16:creationId xmlns:a16="http://schemas.microsoft.com/office/drawing/2014/main" id="{4BFCE88C-79AD-42E1-8943-B46C4977D5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68" r="22222" b="4"/>
          <a:stretch/>
        </p:blipFill>
        <p:spPr bwMode="auto">
          <a:xfrm>
            <a:off x="7370064" y="2505456"/>
            <a:ext cx="3494466" cy="2935224"/>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539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FFF7873-0DD0-4FEA-8FE9-8DD8AEA43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82284447-B84C-4C3B-98EA-03E44DB755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e bronafbeelding bekijken">
            <a:extLst>
              <a:ext uri="{FF2B5EF4-FFF2-40B4-BE49-F238E27FC236}">
                <a16:creationId xmlns:a16="http://schemas.microsoft.com/office/drawing/2014/main" id="{DE9A3254-B11E-491C-A0FD-407C1E848D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143" r="16182"/>
          <a:stretch/>
        </p:blipFill>
        <p:spPr bwMode="auto">
          <a:xfrm>
            <a:off x="1" y="10"/>
            <a:ext cx="7552944"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4140E084-3765-4F4D-AD43-DDB43996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8202"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DD2CF979-0F0E-4E68-A483-DBF0A635F3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jdelijke aanduiding voor inhoud 2">
            <a:extLst>
              <a:ext uri="{FF2B5EF4-FFF2-40B4-BE49-F238E27FC236}">
                <a16:creationId xmlns:a16="http://schemas.microsoft.com/office/drawing/2014/main" id="{267A0F68-1190-4B21-96DB-F50C3EA8376F}"/>
              </a:ext>
            </a:extLst>
          </p:cNvPr>
          <p:cNvSpPr>
            <a:spLocks noGrp="1"/>
          </p:cNvSpPr>
          <p:nvPr>
            <p:ph idx="1"/>
          </p:nvPr>
        </p:nvSpPr>
        <p:spPr>
          <a:xfrm>
            <a:off x="8196408" y="2367092"/>
            <a:ext cx="3743344" cy="3881309"/>
          </a:xfrm>
        </p:spPr>
        <p:txBody>
          <a:bodyPr>
            <a:normAutofit/>
          </a:bodyPr>
          <a:lstStyle/>
          <a:p>
            <a:pPr marL="0" indent="0">
              <a:buNone/>
            </a:pPr>
            <a:r>
              <a:rPr lang="nl-NL" sz="2400" dirty="0"/>
              <a:t>8. Noem 2 psychotische symptomen</a:t>
            </a:r>
          </a:p>
        </p:txBody>
      </p:sp>
      <p:sp>
        <p:nvSpPr>
          <p:cNvPr id="4" name="Tijdelijke aanduiding voor voettekst 3">
            <a:extLst>
              <a:ext uri="{FF2B5EF4-FFF2-40B4-BE49-F238E27FC236}">
                <a16:creationId xmlns:a16="http://schemas.microsoft.com/office/drawing/2014/main" id="{B222A7DD-B349-4327-9E12-2FB1ABB03B2E}"/>
              </a:ext>
            </a:extLst>
          </p:cNvPr>
          <p:cNvSpPr>
            <a:spLocks noGrp="1"/>
          </p:cNvSpPr>
          <p:nvPr>
            <p:ph type="ftr" sz="quarter" idx="11"/>
          </p:nvPr>
        </p:nvSpPr>
        <p:spPr>
          <a:xfrm>
            <a:off x="913775" y="6265130"/>
            <a:ext cx="5818404" cy="365125"/>
          </a:xfrm>
        </p:spPr>
        <p:txBody>
          <a:bodyPr>
            <a:normAutofit/>
          </a:bodyPr>
          <a:lstStyle/>
          <a:p>
            <a:endParaRPr lang="nl-NL">
              <a:solidFill>
                <a:srgbClr val="FFFFFF"/>
              </a:solidFill>
            </a:endParaRPr>
          </a:p>
        </p:txBody>
      </p:sp>
    </p:spTree>
    <p:extLst>
      <p:ext uri="{BB962C8B-B14F-4D97-AF65-F5344CB8AC3E}">
        <p14:creationId xmlns:p14="http://schemas.microsoft.com/office/powerpoint/2010/main" val="362184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566E25-6C39-4A93-A237-4AF9291DA822}"/>
              </a:ext>
            </a:extLst>
          </p:cNvPr>
          <p:cNvSpPr>
            <a:spLocks noGrp="1"/>
          </p:cNvSpPr>
          <p:nvPr>
            <p:ph type="title"/>
          </p:nvPr>
        </p:nvSpPr>
        <p:spPr>
          <a:xfrm>
            <a:off x="913776" y="643466"/>
            <a:ext cx="3418784" cy="4308475"/>
          </a:xfrm>
        </p:spPr>
        <p:txBody>
          <a:bodyPr anchor="t">
            <a:normAutofit/>
          </a:bodyPr>
          <a:lstStyle/>
          <a:p>
            <a:pPr algn="l"/>
            <a:r>
              <a:rPr lang="nl-NL" sz="4100"/>
              <a:t>Cognitieve stoornissen</a:t>
            </a:r>
          </a:p>
        </p:txBody>
      </p:sp>
      <p:sp>
        <p:nvSpPr>
          <p:cNvPr id="3" name="Tijdelijke aanduiding voor inhoud 2">
            <a:extLst>
              <a:ext uri="{FF2B5EF4-FFF2-40B4-BE49-F238E27FC236}">
                <a16:creationId xmlns:a16="http://schemas.microsoft.com/office/drawing/2014/main" id="{2300167E-E53F-4277-8593-D6C19B81AE72}"/>
              </a:ext>
            </a:extLst>
          </p:cNvPr>
          <p:cNvSpPr>
            <a:spLocks noGrp="1"/>
          </p:cNvSpPr>
          <p:nvPr>
            <p:ph sz="quarter" idx="13"/>
          </p:nvPr>
        </p:nvSpPr>
        <p:spPr>
          <a:xfrm>
            <a:off x="4654295" y="643466"/>
            <a:ext cx="6623305" cy="4308476"/>
          </a:xfrm>
        </p:spPr>
        <p:txBody>
          <a:bodyPr>
            <a:normAutofit/>
          </a:bodyPr>
          <a:lstStyle/>
          <a:p>
            <a:pPr marL="0" indent="0">
              <a:buNone/>
            </a:pPr>
            <a:endParaRPr lang="nl-NL" sz="1800" cap="none" dirty="0"/>
          </a:p>
          <a:p>
            <a:pPr marL="0" indent="0">
              <a:buNone/>
            </a:pPr>
            <a:r>
              <a:rPr lang="nl-NL" sz="1800" cap="none" dirty="0"/>
              <a:t>Cognitie = kennis, begrip</a:t>
            </a:r>
          </a:p>
          <a:p>
            <a:pPr marL="0" indent="0">
              <a:buNone/>
            </a:pPr>
            <a:endParaRPr lang="nl-NL" sz="1800" cap="none" dirty="0"/>
          </a:p>
          <a:p>
            <a:pPr marL="0" indent="0">
              <a:buNone/>
            </a:pPr>
            <a:r>
              <a:rPr lang="nl-NL" sz="1800" cap="none" dirty="0"/>
              <a:t>	weet hebben van de wereld</a:t>
            </a:r>
          </a:p>
          <a:p>
            <a:pPr marL="0" indent="0">
              <a:buNone/>
            </a:pPr>
            <a:r>
              <a:rPr lang="nl-NL" sz="1800" cap="none" dirty="0"/>
              <a:t>	weet hebben van andere mensen</a:t>
            </a:r>
          </a:p>
          <a:p>
            <a:pPr marL="0" indent="0">
              <a:buNone/>
            </a:pPr>
            <a:r>
              <a:rPr lang="nl-NL" sz="1800" cap="none" dirty="0"/>
              <a:t>	weet hebben van je eigen identiteit/wie ben ik</a:t>
            </a:r>
          </a:p>
          <a:p>
            <a:endParaRPr lang="nl-NL" sz="1800" dirty="0"/>
          </a:p>
        </p:txBody>
      </p:sp>
      <p:pic>
        <p:nvPicPr>
          <p:cNvPr id="15" name="Picture 14">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160786222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el 1">
            <a:extLst>
              <a:ext uri="{FF2B5EF4-FFF2-40B4-BE49-F238E27FC236}">
                <a16:creationId xmlns:a16="http://schemas.microsoft.com/office/drawing/2014/main" id="{EB422C7C-7753-4C2E-A936-9302D47BA6C5}"/>
              </a:ext>
            </a:extLst>
          </p:cNvPr>
          <p:cNvSpPr>
            <a:spLocks noGrp="1"/>
          </p:cNvSpPr>
          <p:nvPr>
            <p:ph type="title"/>
          </p:nvPr>
        </p:nvSpPr>
        <p:spPr>
          <a:xfrm>
            <a:off x="641074" y="1419900"/>
            <a:ext cx="2844002" cy="4018201"/>
          </a:xfrm>
        </p:spPr>
        <p:txBody>
          <a:bodyPr>
            <a:normAutofit/>
          </a:bodyPr>
          <a:lstStyle/>
          <a:p>
            <a:pPr algn="l"/>
            <a:r>
              <a:rPr lang="nl-NL" sz="3700"/>
              <a:t>Welk team heeft het beste gescoord? </a:t>
            </a:r>
          </a:p>
        </p:txBody>
      </p:sp>
      <p:sp>
        <p:nvSpPr>
          <p:cNvPr id="3" name="Tijdelijke aanduiding voor inhoud 2">
            <a:extLst>
              <a:ext uri="{FF2B5EF4-FFF2-40B4-BE49-F238E27FC236}">
                <a16:creationId xmlns:a16="http://schemas.microsoft.com/office/drawing/2014/main" id="{3726A2C9-9C26-4B0F-B95F-83ED31B2B30F}"/>
              </a:ext>
            </a:extLst>
          </p:cNvPr>
          <p:cNvSpPr>
            <a:spLocks noGrp="1"/>
          </p:cNvSpPr>
          <p:nvPr>
            <p:ph idx="1"/>
          </p:nvPr>
        </p:nvSpPr>
        <p:spPr>
          <a:xfrm>
            <a:off x="4701008" y="1193576"/>
            <a:ext cx="6576591" cy="4470850"/>
          </a:xfrm>
        </p:spPr>
        <p:txBody>
          <a:bodyPr anchor="ctr">
            <a:normAutofit/>
          </a:bodyPr>
          <a:lstStyle/>
          <a:p>
            <a:r>
              <a:rPr lang="nl-NL" dirty="0"/>
              <a:t>Wat heb je gewonnen?</a:t>
            </a:r>
          </a:p>
          <a:p>
            <a:endParaRPr lang="nl-NL" dirty="0"/>
          </a:p>
          <a:p>
            <a:pPr marL="0" indent="0">
              <a:buNone/>
            </a:pPr>
            <a:r>
              <a:rPr lang="nl-NL" dirty="0"/>
              <a:t>De uitwerking van een </a:t>
            </a:r>
            <a:r>
              <a:rPr lang="nl-NL" dirty="0" err="1"/>
              <a:t>toetsdoelstelling</a:t>
            </a:r>
            <a:r>
              <a:rPr lang="nl-NL" dirty="0"/>
              <a:t> naar keuze </a:t>
            </a:r>
          </a:p>
          <a:p>
            <a:endParaRPr lang="nl-NL" dirty="0"/>
          </a:p>
          <a:p>
            <a:pPr marL="0" indent="0">
              <a:buNone/>
            </a:pPr>
            <a:endParaRPr lang="nl-NL" dirty="0"/>
          </a:p>
        </p:txBody>
      </p:sp>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806867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CCC5532-4EA9-42AA-BFF5-86257AF68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BB0CE38A-BB1F-40E2-A05E-7165BE72D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75" name="Rounded Rectangle 12">
            <a:extLst>
              <a:ext uri="{FF2B5EF4-FFF2-40B4-BE49-F238E27FC236}">
                <a16:creationId xmlns:a16="http://schemas.microsoft.com/office/drawing/2014/main" id="{9F7C7D65-89D1-428E-A505-0A33DB1C5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1991" y="887150"/>
            <a:ext cx="4104281"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5122" name="Picture 2" descr="Afbeeldingsresultaten voor let op">
            <a:extLst>
              <a:ext uri="{FF2B5EF4-FFF2-40B4-BE49-F238E27FC236}">
                <a16:creationId xmlns:a16="http://schemas.microsoft.com/office/drawing/2014/main" id="{910D16A7-BE73-46A3-9D41-A401A77383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33" r="5647" b="-1"/>
          <a:stretch/>
        </p:blipFill>
        <p:spPr bwMode="auto">
          <a:xfrm>
            <a:off x="7756448" y="1349992"/>
            <a:ext cx="3155366" cy="401471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C81FFC53-BC6C-4674-B2AC-D8ED5063D5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el 1">
            <a:extLst>
              <a:ext uri="{FF2B5EF4-FFF2-40B4-BE49-F238E27FC236}">
                <a16:creationId xmlns:a16="http://schemas.microsoft.com/office/drawing/2014/main" id="{95E589E8-23B5-4BC3-880B-48B1AB66B33F}"/>
              </a:ext>
            </a:extLst>
          </p:cNvPr>
          <p:cNvSpPr>
            <a:spLocks noGrp="1"/>
          </p:cNvSpPr>
          <p:nvPr>
            <p:ph type="title"/>
          </p:nvPr>
        </p:nvSpPr>
        <p:spPr>
          <a:xfrm>
            <a:off x="913776" y="618517"/>
            <a:ext cx="5910272" cy="1596177"/>
          </a:xfrm>
        </p:spPr>
        <p:txBody>
          <a:bodyPr>
            <a:normAutofit/>
          </a:bodyPr>
          <a:lstStyle/>
          <a:p>
            <a:r>
              <a:rPr lang="nl-NL" dirty="0"/>
              <a:t>Wees alert!</a:t>
            </a:r>
          </a:p>
        </p:txBody>
      </p:sp>
      <p:sp>
        <p:nvSpPr>
          <p:cNvPr id="3" name="Tijdelijke aanduiding voor inhoud 2">
            <a:extLst>
              <a:ext uri="{FF2B5EF4-FFF2-40B4-BE49-F238E27FC236}">
                <a16:creationId xmlns:a16="http://schemas.microsoft.com/office/drawing/2014/main" id="{689025E0-B203-4BBD-9F4D-1693E72BC516}"/>
              </a:ext>
            </a:extLst>
          </p:cNvPr>
          <p:cNvSpPr>
            <a:spLocks noGrp="1"/>
          </p:cNvSpPr>
          <p:nvPr>
            <p:ph idx="1"/>
          </p:nvPr>
        </p:nvSpPr>
        <p:spPr>
          <a:xfrm>
            <a:off x="913775" y="2367092"/>
            <a:ext cx="5910274" cy="3424107"/>
          </a:xfrm>
        </p:spPr>
        <p:txBody>
          <a:bodyPr>
            <a:normAutofit/>
          </a:bodyPr>
          <a:lstStyle/>
          <a:p>
            <a:r>
              <a:rPr lang="nl-NL" dirty="0"/>
              <a:t>Niet alle doelstellingen zijn behandeld in deze </a:t>
            </a:r>
            <a:r>
              <a:rPr lang="nl-NL" dirty="0" err="1"/>
              <a:t>powerpoint</a:t>
            </a:r>
            <a:r>
              <a:rPr lang="nl-NL" dirty="0"/>
              <a:t>. </a:t>
            </a:r>
          </a:p>
          <a:p>
            <a:r>
              <a:rPr lang="nl-NL" dirty="0"/>
              <a:t>De antwoorden zijn wel te vinden in het opgegeven huiswerk</a:t>
            </a:r>
          </a:p>
        </p:txBody>
      </p:sp>
    </p:spTree>
    <p:extLst>
      <p:ext uri="{BB962C8B-B14F-4D97-AF65-F5344CB8AC3E}">
        <p14:creationId xmlns:p14="http://schemas.microsoft.com/office/powerpoint/2010/main" val="3425545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1B1FB5C-02AC-4A11-9B9E-D6FAE4AA1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3F72C88A-0506-4B12-8C66-DC9535260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60534E20-473B-47A3-843D-E0C54773DF0B}"/>
              </a:ext>
            </a:extLst>
          </p:cNvPr>
          <p:cNvPicPr>
            <a:picLocks noChangeAspect="1"/>
          </p:cNvPicPr>
          <p:nvPr/>
        </p:nvPicPr>
        <p:blipFill>
          <a:blip r:embed="rId3"/>
          <a:stretch>
            <a:fillRect/>
          </a:stretch>
        </p:blipFill>
        <p:spPr>
          <a:xfrm>
            <a:off x="8121445" y="2335814"/>
            <a:ext cx="3427091" cy="2195289"/>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5" name="Picture 14">
            <a:extLst>
              <a:ext uri="{FF2B5EF4-FFF2-40B4-BE49-F238E27FC236}">
                <a16:creationId xmlns:a16="http://schemas.microsoft.com/office/drawing/2014/main" id="{BE8C338B-9565-4F98-872C-2008B624B5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BC99CA8B-FC3C-4691-8B81-A37B7F5BF0B3}"/>
              </a:ext>
            </a:extLst>
          </p:cNvPr>
          <p:cNvSpPr>
            <a:spLocks noGrp="1"/>
          </p:cNvSpPr>
          <p:nvPr>
            <p:ph type="title"/>
          </p:nvPr>
        </p:nvSpPr>
        <p:spPr>
          <a:xfrm>
            <a:off x="913776" y="640831"/>
            <a:ext cx="6564205" cy="1573863"/>
          </a:xfrm>
        </p:spPr>
        <p:txBody>
          <a:bodyPr>
            <a:normAutofit/>
          </a:bodyPr>
          <a:lstStyle/>
          <a:p>
            <a:r>
              <a:rPr lang="nl-NL" dirty="0"/>
              <a:t>hersenkwabben</a:t>
            </a:r>
          </a:p>
        </p:txBody>
      </p:sp>
      <p:sp>
        <p:nvSpPr>
          <p:cNvPr id="3" name="Tijdelijke aanduiding voor inhoud 2">
            <a:extLst>
              <a:ext uri="{FF2B5EF4-FFF2-40B4-BE49-F238E27FC236}">
                <a16:creationId xmlns:a16="http://schemas.microsoft.com/office/drawing/2014/main" id="{D921A0A1-4E2E-4E7A-8C28-E34D3EF3590C}"/>
              </a:ext>
            </a:extLst>
          </p:cNvPr>
          <p:cNvSpPr>
            <a:spLocks noGrp="1"/>
          </p:cNvSpPr>
          <p:nvPr>
            <p:ph sz="quarter" idx="13"/>
          </p:nvPr>
        </p:nvSpPr>
        <p:spPr>
          <a:xfrm>
            <a:off x="913774" y="2367092"/>
            <a:ext cx="6564207" cy="3881309"/>
          </a:xfrm>
        </p:spPr>
        <p:txBody>
          <a:bodyPr>
            <a:normAutofit/>
          </a:bodyPr>
          <a:lstStyle/>
          <a:p>
            <a:pPr marL="0" indent="0">
              <a:buNone/>
            </a:pPr>
            <a:r>
              <a:rPr lang="nl-NL" cap="none" dirty="0">
                <a:latin typeface="Arial" panose="020B0604020202020204" pitchFamily="34" charset="0"/>
              </a:rPr>
              <a:t>1. frontale kwab    (</a:t>
            </a:r>
            <a:r>
              <a:rPr lang="nl-NL" b="1" cap="none" dirty="0">
                <a:latin typeface="Arial" panose="020B0604020202020204" pitchFamily="34" charset="0"/>
              </a:rPr>
              <a:t>voorhoofds</a:t>
            </a:r>
            <a:r>
              <a:rPr lang="nl-NL" cap="none" dirty="0">
                <a:latin typeface="Arial" panose="020B0604020202020204" pitchFamily="34" charset="0"/>
              </a:rPr>
              <a:t>kwab) </a:t>
            </a:r>
          </a:p>
          <a:p>
            <a:pPr marL="0" indent="0">
              <a:buNone/>
            </a:pPr>
            <a:r>
              <a:rPr lang="nl-NL" cap="none" dirty="0">
                <a:latin typeface="Arial" panose="020B0604020202020204" pitchFamily="34" charset="0"/>
              </a:rPr>
              <a:t>2. temporale kwab (</a:t>
            </a:r>
            <a:r>
              <a:rPr lang="nl-NL" b="1" cap="none" dirty="0">
                <a:latin typeface="Arial" panose="020B0604020202020204" pitchFamily="34" charset="0"/>
              </a:rPr>
              <a:t>slaap</a:t>
            </a:r>
            <a:r>
              <a:rPr lang="nl-NL" cap="none" dirty="0">
                <a:latin typeface="Arial" panose="020B0604020202020204" pitchFamily="34" charset="0"/>
              </a:rPr>
              <a:t>kwab)</a:t>
            </a:r>
          </a:p>
          <a:p>
            <a:pPr marL="0" indent="0">
              <a:buNone/>
            </a:pPr>
            <a:r>
              <a:rPr lang="nl-NL" cap="none" dirty="0">
                <a:latin typeface="Arial" panose="020B0604020202020204" pitchFamily="34" charset="0"/>
              </a:rPr>
              <a:t>3. pariëtale kwab   (</a:t>
            </a:r>
            <a:r>
              <a:rPr lang="nl-NL" b="1" cap="none" dirty="0">
                <a:latin typeface="Arial" panose="020B0604020202020204" pitchFamily="34" charset="0"/>
              </a:rPr>
              <a:t>wandbeen</a:t>
            </a:r>
            <a:r>
              <a:rPr lang="nl-NL" cap="none" dirty="0">
                <a:latin typeface="Arial" panose="020B0604020202020204" pitchFamily="34" charset="0"/>
              </a:rPr>
              <a:t>kwab) </a:t>
            </a:r>
          </a:p>
          <a:p>
            <a:pPr marL="0" indent="0">
              <a:buNone/>
            </a:pPr>
            <a:r>
              <a:rPr lang="nl-NL" cap="none" dirty="0">
                <a:latin typeface="Arial" panose="020B0604020202020204" pitchFamily="34" charset="0"/>
              </a:rPr>
              <a:t>4. </a:t>
            </a:r>
            <a:r>
              <a:rPr lang="nl-NL" cap="none" dirty="0" err="1">
                <a:latin typeface="Arial" panose="020B0604020202020204" pitchFamily="34" charset="0"/>
              </a:rPr>
              <a:t>occipitale</a:t>
            </a:r>
            <a:r>
              <a:rPr lang="nl-NL" cap="none" dirty="0">
                <a:latin typeface="Arial" panose="020B0604020202020204" pitchFamily="34" charset="0"/>
              </a:rPr>
              <a:t> kwab  (</a:t>
            </a:r>
            <a:r>
              <a:rPr lang="nl-NL" b="1" cap="none" dirty="0" err="1">
                <a:latin typeface="Arial" panose="020B0604020202020204" pitchFamily="34" charset="0"/>
              </a:rPr>
              <a:t>achterhoofds</a:t>
            </a:r>
            <a:r>
              <a:rPr lang="nl-NL" cap="none" dirty="0" err="1">
                <a:latin typeface="Arial" panose="020B0604020202020204" pitchFamily="34" charset="0"/>
              </a:rPr>
              <a:t>kwab</a:t>
            </a:r>
            <a:r>
              <a:rPr lang="nl-NL" cap="none" dirty="0">
                <a:latin typeface="Arial" panose="020B0604020202020204" pitchFamily="34" charset="0"/>
              </a:rPr>
              <a:t>)</a:t>
            </a:r>
          </a:p>
          <a:p>
            <a:pPr>
              <a:buFont typeface="Arial" panose="020B0604020202020204" pitchFamily="34" charset="0"/>
              <a:buChar char="•"/>
            </a:pPr>
            <a:endParaRPr lang="nl-NL" cap="none" dirty="0">
              <a:latin typeface="Arial" panose="020B0604020202020204" pitchFamily="34" charset="0"/>
            </a:endParaRPr>
          </a:p>
          <a:p>
            <a:endParaRPr lang="nl-NL" dirty="0"/>
          </a:p>
        </p:txBody>
      </p:sp>
    </p:spTree>
    <p:extLst>
      <p:ext uri="{BB962C8B-B14F-4D97-AF65-F5344CB8AC3E}">
        <p14:creationId xmlns:p14="http://schemas.microsoft.com/office/powerpoint/2010/main" val="15377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F0EDF30-03D9-4CE1-81EB-D9B187B5252E}"/>
              </a:ext>
            </a:extLst>
          </p:cNvPr>
          <p:cNvPicPr>
            <a:picLocks noChangeAspect="1"/>
          </p:cNvPicPr>
          <p:nvPr/>
        </p:nvPicPr>
        <p:blipFill rotWithShape="1">
          <a:blip r:embed="rId3"/>
          <a:srcRect r="1" b="8365"/>
          <a:stretch/>
        </p:blipFill>
        <p:spPr>
          <a:xfrm>
            <a:off x="726695" y="725171"/>
            <a:ext cx="10905066" cy="5571066"/>
          </a:xfrm>
          <a:prstGeom prst="rect">
            <a:avLst/>
          </a:prstGeom>
        </p:spPr>
      </p:pic>
      <p:sp>
        <p:nvSpPr>
          <p:cNvPr id="3" name="Tekstvak 2">
            <a:extLst>
              <a:ext uri="{FF2B5EF4-FFF2-40B4-BE49-F238E27FC236}">
                <a16:creationId xmlns:a16="http://schemas.microsoft.com/office/drawing/2014/main" id="{A23AB1A8-7E31-4379-AB0F-30E8B98E0849}"/>
              </a:ext>
            </a:extLst>
          </p:cNvPr>
          <p:cNvSpPr txBox="1"/>
          <p:nvPr/>
        </p:nvSpPr>
        <p:spPr>
          <a:xfrm>
            <a:off x="9035398" y="2894029"/>
            <a:ext cx="2696066" cy="369332"/>
          </a:xfrm>
          <a:prstGeom prst="rect">
            <a:avLst/>
          </a:prstGeom>
          <a:noFill/>
        </p:spPr>
        <p:txBody>
          <a:bodyPr wrap="square" rtlCol="0">
            <a:spAutoFit/>
          </a:bodyPr>
          <a:lstStyle/>
          <a:p>
            <a:r>
              <a:rPr lang="nl-NL" dirty="0">
                <a:solidFill>
                  <a:srgbClr val="FF0000"/>
                </a:solidFill>
              </a:rPr>
              <a:t>Centrum van Wernicke </a:t>
            </a:r>
          </a:p>
        </p:txBody>
      </p:sp>
      <p:sp>
        <p:nvSpPr>
          <p:cNvPr id="5" name="Tekstvak 4">
            <a:extLst>
              <a:ext uri="{FF2B5EF4-FFF2-40B4-BE49-F238E27FC236}">
                <a16:creationId xmlns:a16="http://schemas.microsoft.com/office/drawing/2014/main" id="{F45BC823-F3A8-4AD3-A526-326EAC5507A2}"/>
              </a:ext>
            </a:extLst>
          </p:cNvPr>
          <p:cNvSpPr txBox="1"/>
          <p:nvPr/>
        </p:nvSpPr>
        <p:spPr>
          <a:xfrm>
            <a:off x="2356701" y="5759777"/>
            <a:ext cx="2705493" cy="369332"/>
          </a:xfrm>
          <a:prstGeom prst="rect">
            <a:avLst/>
          </a:prstGeom>
          <a:noFill/>
        </p:spPr>
        <p:txBody>
          <a:bodyPr wrap="square" rtlCol="0">
            <a:spAutoFit/>
          </a:bodyPr>
          <a:lstStyle/>
          <a:p>
            <a:r>
              <a:rPr lang="nl-NL" dirty="0">
                <a:solidFill>
                  <a:srgbClr val="FF0000"/>
                </a:solidFill>
              </a:rPr>
              <a:t>Centrum van </a:t>
            </a:r>
            <a:r>
              <a:rPr lang="nl-NL" dirty="0" err="1">
                <a:solidFill>
                  <a:srgbClr val="FF0000"/>
                </a:solidFill>
              </a:rPr>
              <a:t>Broca</a:t>
            </a:r>
            <a:r>
              <a:rPr lang="nl-NL" dirty="0">
                <a:solidFill>
                  <a:srgbClr val="FF0000"/>
                </a:solidFill>
              </a:rPr>
              <a:t> </a:t>
            </a:r>
          </a:p>
        </p:txBody>
      </p:sp>
    </p:spTree>
    <p:extLst>
      <p:ext uri="{BB962C8B-B14F-4D97-AF65-F5344CB8AC3E}">
        <p14:creationId xmlns:p14="http://schemas.microsoft.com/office/powerpoint/2010/main" val="1061469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C7312472-01D2-4BDF-BDC4-57B06C488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2">
            <a:extLst>
              <a:ext uri="{FF2B5EF4-FFF2-40B4-BE49-F238E27FC236}">
                <a16:creationId xmlns:a16="http://schemas.microsoft.com/office/drawing/2014/main" id="{2606BB0E-D7B7-4072-ACC8-F86512AAC3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ze automerken staan het vaakst met pech langs de kant van de weg (en de  accu is de zwakke plek) - Dagblad van het Noorden">
            <a:extLst>
              <a:ext uri="{FF2B5EF4-FFF2-40B4-BE49-F238E27FC236}">
                <a16:creationId xmlns:a16="http://schemas.microsoft.com/office/drawing/2014/main" id="{D0379DBA-BE1C-43D9-B233-6F11F6EA8F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38" r="1" b="1"/>
          <a:stretch/>
        </p:blipFill>
        <p:spPr bwMode="auto">
          <a:xfrm>
            <a:off x="-3180" y="4565071"/>
            <a:ext cx="402793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ierballen - GoedBericht">
            <a:extLst>
              <a:ext uri="{FF2B5EF4-FFF2-40B4-BE49-F238E27FC236}">
                <a16:creationId xmlns:a16="http://schemas.microsoft.com/office/drawing/2014/main" id="{D37BD654-DACD-40D6-8640-ABEF502E63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894" b="13894"/>
          <a:stretch/>
        </p:blipFill>
        <p:spPr bwMode="auto">
          <a:xfrm>
            <a:off x="40676" y="2299858"/>
            <a:ext cx="4024741" cy="2286000"/>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a:extLst>
              <a:ext uri="{FF2B5EF4-FFF2-40B4-BE49-F238E27FC236}">
                <a16:creationId xmlns:a16="http://schemas.microsoft.com/office/drawing/2014/main" id="{24B45D03-6FD4-4979-844F-65B2D8729B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3274" y="2272142"/>
            <a:ext cx="3981487" cy="1"/>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1028" name="Picture 4" descr="Rode Pijltjes Op Wereldkaart Stock Afbeelding - Afbeelding bestaande uit  plaats, pijltjes: 56479431">
            <a:extLst>
              <a:ext uri="{FF2B5EF4-FFF2-40B4-BE49-F238E27FC236}">
                <a16:creationId xmlns:a16="http://schemas.microsoft.com/office/drawing/2014/main" id="{135FC388-960B-446B-BB34-9A01526EC23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5477" r="1" b="7480"/>
          <a:stretch/>
        </p:blipFill>
        <p:spPr bwMode="auto">
          <a:xfrm>
            <a:off x="78136" y="3465"/>
            <a:ext cx="4027938" cy="2286000"/>
          </a:xfrm>
          <a:prstGeom prst="rect">
            <a:avLst/>
          </a:pr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cxnSp>
        <p:nvCxnSpPr>
          <p:cNvPr id="147" name="Straight Connector 146">
            <a:extLst>
              <a:ext uri="{FF2B5EF4-FFF2-40B4-BE49-F238E27FC236}">
                <a16:creationId xmlns:a16="http://schemas.microsoft.com/office/drawing/2014/main" id="{6C813F5A-272F-4875-A99B-144956491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3274" y="4558142"/>
            <a:ext cx="3981487" cy="1"/>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C3CFA53B-DA99-4E73-9BDE-D5B3EF745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150">
            <a:extLst>
              <a:ext uri="{FF2B5EF4-FFF2-40B4-BE49-F238E27FC236}">
                <a16:creationId xmlns:a16="http://schemas.microsoft.com/office/drawing/2014/main" id="{A17F5914-17DD-446F-9B31-FC3596816E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jdelijke aanduiding voor inhoud 2">
            <a:extLst>
              <a:ext uri="{FF2B5EF4-FFF2-40B4-BE49-F238E27FC236}">
                <a16:creationId xmlns:a16="http://schemas.microsoft.com/office/drawing/2014/main" id="{516F2F4F-44C8-4A3A-B32B-330E43356362}"/>
              </a:ext>
            </a:extLst>
          </p:cNvPr>
          <p:cNvSpPr>
            <a:spLocks noGrp="1"/>
          </p:cNvSpPr>
          <p:nvPr>
            <p:ph sz="quarter" idx="13"/>
          </p:nvPr>
        </p:nvSpPr>
        <p:spPr>
          <a:xfrm>
            <a:off x="4465048" y="1750980"/>
            <a:ext cx="6672887" cy="4040220"/>
          </a:xfrm>
        </p:spPr>
        <p:txBody>
          <a:bodyPr>
            <a:normAutofit/>
          </a:bodyPr>
          <a:lstStyle/>
          <a:p>
            <a:pPr marL="457200" indent="-457200">
              <a:buAutoNum type="arabicPeriod"/>
            </a:pPr>
            <a:r>
              <a:rPr lang="nl-NL" dirty="0"/>
              <a:t>Plaats</a:t>
            </a:r>
          </a:p>
          <a:p>
            <a:pPr marL="457200" indent="-457200">
              <a:buAutoNum type="arabicPeriod"/>
            </a:pPr>
            <a:endParaRPr lang="nl-NL" dirty="0"/>
          </a:p>
          <a:p>
            <a:pPr marL="457200" indent="-457200">
              <a:buAutoNum type="arabicPeriod"/>
            </a:pPr>
            <a:endParaRPr lang="nl-NL" dirty="0"/>
          </a:p>
          <a:p>
            <a:pPr marL="457200" indent="-457200">
              <a:buAutoNum type="arabicPeriod"/>
            </a:pPr>
            <a:r>
              <a:rPr lang="nl-NL" dirty="0"/>
              <a:t>Functie</a:t>
            </a:r>
          </a:p>
          <a:p>
            <a:pPr marL="457200" indent="-457200">
              <a:buAutoNum type="arabicPeriod"/>
            </a:pPr>
            <a:endParaRPr lang="nl-NL" dirty="0"/>
          </a:p>
          <a:p>
            <a:pPr marL="457200" indent="-457200">
              <a:buAutoNum type="arabicPeriod"/>
            </a:pPr>
            <a:endParaRPr lang="nl-NL" dirty="0"/>
          </a:p>
          <a:p>
            <a:pPr marL="457200" indent="-457200">
              <a:buAutoNum type="arabicPeriod"/>
            </a:pPr>
            <a:r>
              <a:rPr lang="nl-NL" dirty="0"/>
              <a:t>schade op bepaalde plaats &gt; uitval van functie</a:t>
            </a:r>
          </a:p>
          <a:p>
            <a:pPr marL="0" indent="0">
              <a:buNone/>
            </a:pPr>
            <a:endParaRPr lang="nl-NL" dirty="0"/>
          </a:p>
          <a:p>
            <a:pPr marL="0" indent="0">
              <a:buNone/>
            </a:pPr>
            <a:endParaRPr lang="nl-NL" dirty="0"/>
          </a:p>
          <a:p>
            <a:pPr marL="0" indent="0">
              <a:buNone/>
            </a:pPr>
            <a:endParaRPr lang="nl-NL" dirty="0"/>
          </a:p>
        </p:txBody>
      </p:sp>
      <p:sp>
        <p:nvSpPr>
          <p:cNvPr id="2" name="Titel 1">
            <a:extLst>
              <a:ext uri="{FF2B5EF4-FFF2-40B4-BE49-F238E27FC236}">
                <a16:creationId xmlns:a16="http://schemas.microsoft.com/office/drawing/2014/main" id="{7348BDC8-ED4A-4F61-9A60-0742441357E5}"/>
              </a:ext>
            </a:extLst>
          </p:cNvPr>
          <p:cNvSpPr>
            <a:spLocks noGrp="1"/>
          </p:cNvSpPr>
          <p:nvPr>
            <p:ph type="title"/>
          </p:nvPr>
        </p:nvSpPr>
        <p:spPr>
          <a:xfrm>
            <a:off x="4465050" y="618517"/>
            <a:ext cx="6672886" cy="1596177"/>
          </a:xfrm>
        </p:spPr>
        <p:txBody>
          <a:bodyPr>
            <a:normAutofit/>
          </a:bodyPr>
          <a:lstStyle/>
          <a:p>
            <a:r>
              <a:rPr lang="nl-NL" dirty="0"/>
              <a:t>   </a:t>
            </a:r>
          </a:p>
        </p:txBody>
      </p:sp>
    </p:spTree>
    <p:extLst>
      <p:ext uri="{BB962C8B-B14F-4D97-AF65-F5344CB8AC3E}">
        <p14:creationId xmlns:p14="http://schemas.microsoft.com/office/powerpoint/2010/main" val="2193324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58" name="Rectangle 52">
            <a:extLst>
              <a:ext uri="{FF2B5EF4-FFF2-40B4-BE49-F238E27FC236}">
                <a16:creationId xmlns:a16="http://schemas.microsoft.com/office/drawing/2014/main" id="{BDF02843-45E8-4403-8955-54CA98A19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Rectangle 54">
            <a:extLst>
              <a:ext uri="{FF2B5EF4-FFF2-40B4-BE49-F238E27FC236}">
                <a16:creationId xmlns:a16="http://schemas.microsoft.com/office/drawing/2014/main" id="{DC349214-DD18-4CC5-BBAC-F9C216BE7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CCF00EC-DAAC-44F2-A0CC-F16F05E5EABE}"/>
              </a:ext>
            </a:extLst>
          </p:cNvPr>
          <p:cNvSpPr>
            <a:spLocks noGrp="1"/>
          </p:cNvSpPr>
          <p:nvPr>
            <p:ph type="title"/>
          </p:nvPr>
        </p:nvSpPr>
        <p:spPr>
          <a:xfrm>
            <a:off x="641074" y="1314450"/>
            <a:ext cx="2844002" cy="3680244"/>
          </a:xfrm>
        </p:spPr>
        <p:txBody>
          <a:bodyPr>
            <a:normAutofit fontScale="90000"/>
          </a:bodyPr>
          <a:lstStyle/>
          <a:p>
            <a:pPr algn="l"/>
            <a:br>
              <a:rPr lang="nl-NL" sz="1800" b="0" i="0" cap="none" dirty="0">
                <a:effectLst/>
                <a:latin typeface="Hind"/>
              </a:rPr>
            </a:br>
            <a:br>
              <a:rPr lang="nl-NL" sz="2400" b="0" i="0" cap="none" dirty="0">
                <a:effectLst/>
                <a:latin typeface="Hind"/>
              </a:rPr>
            </a:br>
            <a:r>
              <a:rPr lang="nl-NL" sz="2400" b="0" i="0" cap="none" dirty="0">
                <a:effectLst/>
                <a:latin typeface="Hind"/>
              </a:rPr>
              <a:t>hersenen</a:t>
            </a:r>
            <a:br>
              <a:rPr lang="nl-NL" sz="2400" b="0" i="0" cap="none" dirty="0">
                <a:effectLst/>
                <a:latin typeface="Hind"/>
              </a:rPr>
            </a:br>
            <a:br>
              <a:rPr lang="nl-NL" sz="2400" b="0" i="0" cap="none" dirty="0">
                <a:effectLst/>
                <a:latin typeface="Hind"/>
              </a:rPr>
            </a:br>
            <a:r>
              <a:rPr lang="nl-NL" sz="2400" b="0" i="0" cap="none" dirty="0">
                <a:effectLst/>
                <a:latin typeface="Hind"/>
              </a:rPr>
              <a:t>analyseren</a:t>
            </a:r>
            <a:br>
              <a:rPr lang="nl-NL" sz="2400" b="0" i="0" cap="none" dirty="0">
                <a:effectLst/>
                <a:latin typeface="Hind"/>
              </a:rPr>
            </a:br>
            <a:br>
              <a:rPr lang="nl-NL" sz="2400" b="0" i="0" cap="none" dirty="0">
                <a:effectLst/>
                <a:latin typeface="Hind"/>
              </a:rPr>
            </a:br>
            <a:r>
              <a:rPr lang="nl-NL" sz="2400" b="0" i="0" cap="none" dirty="0">
                <a:effectLst/>
                <a:latin typeface="Hind"/>
              </a:rPr>
              <a:t>informatie </a:t>
            </a:r>
            <a:br>
              <a:rPr lang="nl-NL" sz="2400" b="0" i="0" cap="none" dirty="0">
                <a:effectLst/>
                <a:latin typeface="Hind"/>
              </a:rPr>
            </a:br>
            <a:br>
              <a:rPr lang="nl-NL" sz="2400" b="0" i="0" cap="none" dirty="0">
                <a:effectLst/>
                <a:latin typeface="Hind"/>
              </a:rPr>
            </a:br>
            <a:r>
              <a:rPr lang="nl-NL" sz="2400" b="0" i="0" cap="none" dirty="0">
                <a:effectLst/>
                <a:latin typeface="Hind"/>
              </a:rPr>
              <a:t>in drie stappen</a:t>
            </a:r>
            <a:br>
              <a:rPr lang="nl-NL" sz="2400" b="0" i="0" cap="none" dirty="0">
                <a:effectLst/>
                <a:latin typeface="Hind"/>
              </a:rPr>
            </a:br>
            <a:br>
              <a:rPr lang="nl-NL" sz="2400" b="0" i="0" cap="none" dirty="0">
                <a:effectLst/>
                <a:latin typeface="Hind"/>
              </a:rPr>
            </a:br>
            <a:br>
              <a:rPr lang="nl-NL" sz="2400" b="0" i="0" cap="none" dirty="0">
                <a:effectLst/>
                <a:latin typeface="Hind"/>
              </a:rPr>
            </a:br>
            <a:br>
              <a:rPr lang="nl-NL" sz="1000" b="0" i="0" cap="none" dirty="0">
                <a:effectLst/>
                <a:latin typeface="Hind"/>
              </a:rPr>
            </a:br>
            <a:endParaRPr lang="nl-NL" sz="1800" dirty="0"/>
          </a:p>
        </p:txBody>
      </p:sp>
      <p:pic>
        <p:nvPicPr>
          <p:cNvPr id="61" name="Picture 56">
            <a:extLst>
              <a:ext uri="{FF2B5EF4-FFF2-40B4-BE49-F238E27FC236}">
                <a16:creationId xmlns:a16="http://schemas.microsoft.com/office/drawing/2014/main" id="{E505542F-438B-4C62-B13A-916C7F79EC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62" name="Picture 58">
            <a:extLst>
              <a:ext uri="{FF2B5EF4-FFF2-40B4-BE49-F238E27FC236}">
                <a16:creationId xmlns:a16="http://schemas.microsoft.com/office/drawing/2014/main" id="{154908BF-145E-4BE2-A6F0-0A46456014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63" name="Tijdelijke aanduiding voor inhoud 2">
            <a:extLst>
              <a:ext uri="{FF2B5EF4-FFF2-40B4-BE49-F238E27FC236}">
                <a16:creationId xmlns:a16="http://schemas.microsoft.com/office/drawing/2014/main" id="{95D361C0-F734-4BF4-85D2-C1BB96753DA7}"/>
              </a:ext>
            </a:extLst>
          </p:cNvPr>
          <p:cNvGraphicFramePr>
            <a:graphicFrameLocks noGrp="1"/>
          </p:cNvGraphicFramePr>
          <p:nvPr>
            <p:ph sz="quarter" idx="13"/>
            <p:extLst>
              <p:ext uri="{D42A27DB-BD31-4B8C-83A1-F6EECF244321}">
                <p14:modId xmlns:p14="http://schemas.microsoft.com/office/powerpoint/2010/main" val="368101784"/>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9058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05D2451-648F-4750-ACFE-618DC807E0AD}"/>
              </a:ext>
            </a:extLst>
          </p:cNvPr>
          <p:cNvSpPr>
            <a:spLocks noGrp="1"/>
          </p:cNvSpPr>
          <p:nvPr>
            <p:ph type="title"/>
          </p:nvPr>
        </p:nvSpPr>
        <p:spPr>
          <a:xfrm>
            <a:off x="641074" y="1588878"/>
            <a:ext cx="2844002" cy="3680244"/>
          </a:xfrm>
        </p:spPr>
        <p:txBody>
          <a:bodyPr>
            <a:normAutofit/>
          </a:bodyPr>
          <a:lstStyle/>
          <a:p>
            <a:pPr algn="l"/>
            <a:r>
              <a:rPr lang="nl-NL" sz="2800" dirty="0">
                <a:solidFill>
                  <a:srgbClr val="FFFFFF"/>
                </a:solidFill>
              </a:rPr>
              <a:t>Hogere hersenfuncties</a:t>
            </a:r>
            <a:br>
              <a:rPr lang="nl-NL" sz="2800" dirty="0">
                <a:solidFill>
                  <a:srgbClr val="FFFFFF"/>
                </a:solidFill>
              </a:rPr>
            </a:br>
            <a:r>
              <a:rPr lang="nl-NL" sz="2000" cap="none" dirty="0">
                <a:solidFill>
                  <a:srgbClr val="FFFFFF"/>
                </a:solidFill>
              </a:rPr>
              <a:t>(tertiaire </a:t>
            </a:r>
            <a:br>
              <a:rPr lang="nl-NL" sz="2000" cap="none" dirty="0">
                <a:solidFill>
                  <a:srgbClr val="FFFFFF"/>
                </a:solidFill>
              </a:rPr>
            </a:br>
            <a:r>
              <a:rPr lang="nl-NL" sz="2000" cap="none" dirty="0">
                <a:solidFill>
                  <a:srgbClr val="FFFFFF"/>
                </a:solidFill>
              </a:rPr>
              <a:t>schorsgebieden)</a:t>
            </a:r>
            <a:br>
              <a:rPr lang="nl-NL" sz="2800" dirty="0">
                <a:solidFill>
                  <a:srgbClr val="FFFFFF"/>
                </a:solidFill>
              </a:rPr>
            </a:br>
            <a:endParaRPr lang="nl-NL" sz="2800" dirty="0">
              <a:solidFill>
                <a:srgbClr val="FFFFFF"/>
              </a:solidFill>
            </a:endParaRPr>
          </a:p>
        </p:txBody>
      </p:sp>
      <p:pic>
        <p:nvPicPr>
          <p:cNvPr id="31" name="Picture 30">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Tijdelijke aanduiding voor inhoud 2">
            <a:extLst>
              <a:ext uri="{FF2B5EF4-FFF2-40B4-BE49-F238E27FC236}">
                <a16:creationId xmlns:a16="http://schemas.microsoft.com/office/drawing/2014/main" id="{7005E082-2C49-4F40-A66E-8392A0B15903}"/>
              </a:ext>
            </a:extLst>
          </p:cNvPr>
          <p:cNvSpPr>
            <a:spLocks noGrp="1"/>
          </p:cNvSpPr>
          <p:nvPr>
            <p:ph sz="quarter" idx="13"/>
          </p:nvPr>
        </p:nvSpPr>
        <p:spPr>
          <a:xfrm>
            <a:off x="4634794" y="1049695"/>
            <a:ext cx="6642806" cy="4758611"/>
          </a:xfrm>
        </p:spPr>
        <p:txBody>
          <a:bodyPr anchor="ctr">
            <a:normAutofit fontScale="92500" lnSpcReduction="20000"/>
          </a:bodyPr>
          <a:lstStyle/>
          <a:p>
            <a:pPr marL="457189" lvl="1" indent="0">
              <a:lnSpc>
                <a:spcPct val="110000"/>
              </a:lnSpc>
              <a:buNone/>
            </a:pPr>
            <a:r>
              <a:rPr lang="nl-NL" sz="1400" b="1" cap="none" dirty="0"/>
              <a:t>1. Geheugen</a:t>
            </a:r>
          </a:p>
          <a:p>
            <a:pPr marL="457189" lvl="1" indent="0">
              <a:lnSpc>
                <a:spcPct val="110000"/>
              </a:lnSpc>
              <a:buNone/>
            </a:pPr>
            <a:r>
              <a:rPr lang="nl-NL" sz="1400" cap="none" dirty="0"/>
              <a:t>	inprenting, terughalen, geheugen voor gebeurtenissen en geheugen voor 	betekenissen</a:t>
            </a:r>
          </a:p>
          <a:p>
            <a:pPr marL="457189" lvl="1" indent="0">
              <a:lnSpc>
                <a:spcPct val="110000"/>
              </a:lnSpc>
              <a:buNone/>
            </a:pPr>
            <a:r>
              <a:rPr lang="nl-NL" sz="1400" b="1" cap="none" dirty="0"/>
              <a:t>2. Taalverwerking </a:t>
            </a:r>
          </a:p>
          <a:p>
            <a:pPr marL="457189" lvl="1" indent="0">
              <a:lnSpc>
                <a:spcPct val="110000"/>
              </a:lnSpc>
              <a:buNone/>
            </a:pPr>
            <a:r>
              <a:rPr lang="nl-NL" sz="1400" b="1" cap="none" dirty="0"/>
              <a:t>	</a:t>
            </a:r>
            <a:r>
              <a:rPr lang="nl-NL" sz="1400" cap="none" dirty="0"/>
              <a:t>begrijpen van gesproken taal; sensorische afasie</a:t>
            </a:r>
          </a:p>
          <a:p>
            <a:pPr marL="457189" lvl="1" indent="0">
              <a:lnSpc>
                <a:spcPct val="110000"/>
              </a:lnSpc>
              <a:buNone/>
            </a:pPr>
            <a:r>
              <a:rPr lang="nl-NL" sz="1400" b="1" cap="none" dirty="0"/>
              <a:t>3. </a:t>
            </a:r>
            <a:r>
              <a:rPr lang="nl-NL" sz="1400" b="1" cap="none" dirty="0" err="1"/>
              <a:t>Praxie</a:t>
            </a:r>
            <a:endParaRPr lang="nl-NL" sz="1400" b="1" cap="none" dirty="0"/>
          </a:p>
          <a:p>
            <a:pPr marL="457189" lvl="1" indent="0">
              <a:lnSpc>
                <a:spcPct val="110000"/>
              </a:lnSpc>
              <a:buNone/>
            </a:pPr>
            <a:r>
              <a:rPr lang="nl-NL" sz="1400" b="1" cap="none" dirty="0"/>
              <a:t>	</a:t>
            </a:r>
            <a:r>
              <a:rPr lang="nl-NL" sz="1400" cap="none" dirty="0"/>
              <a:t>weten hoe te handelen, bv hoe je een trui aan doet</a:t>
            </a:r>
          </a:p>
          <a:p>
            <a:pPr marL="457189" lvl="1" indent="0">
              <a:lnSpc>
                <a:spcPct val="110000"/>
              </a:lnSpc>
              <a:buNone/>
            </a:pPr>
            <a:r>
              <a:rPr lang="nl-NL" sz="1400" b="1" cap="none" dirty="0"/>
              <a:t>4. </a:t>
            </a:r>
            <a:r>
              <a:rPr lang="nl-NL" sz="1400" b="1" cap="none" dirty="0" err="1"/>
              <a:t>Gnosie</a:t>
            </a:r>
            <a:endParaRPr lang="nl-NL" sz="1400" b="1" cap="none" dirty="0"/>
          </a:p>
          <a:p>
            <a:pPr marL="457189" lvl="1" indent="0">
              <a:lnSpc>
                <a:spcPct val="110000"/>
              </a:lnSpc>
              <a:buNone/>
            </a:pPr>
            <a:r>
              <a:rPr lang="nl-NL" sz="1400" b="1" cap="none" dirty="0"/>
              <a:t>	</a:t>
            </a:r>
            <a:r>
              <a:rPr lang="nl-NL" sz="1400" cap="none" dirty="0"/>
              <a:t>voorwerpen herkennen, bv als je een vork in je hand hebt, weten dat het een vork is</a:t>
            </a:r>
          </a:p>
          <a:p>
            <a:pPr marL="457189" lvl="1" indent="0">
              <a:lnSpc>
                <a:spcPct val="110000"/>
              </a:lnSpc>
              <a:buNone/>
            </a:pPr>
            <a:r>
              <a:rPr lang="nl-NL" sz="1400" b="1" cap="none" dirty="0"/>
              <a:t>5. Aandacht </a:t>
            </a:r>
          </a:p>
          <a:p>
            <a:pPr marL="457189" lvl="1" indent="0">
              <a:lnSpc>
                <a:spcPct val="110000"/>
              </a:lnSpc>
              <a:buNone/>
            </a:pPr>
            <a:r>
              <a:rPr lang="nl-NL" sz="1400" cap="none" dirty="0"/>
              <a:t>	concentratie, aandacht richten en vasthouden en aandacht kunnen verdelen over 	meer dingen</a:t>
            </a:r>
          </a:p>
          <a:p>
            <a:pPr marL="457189" lvl="1" indent="0">
              <a:lnSpc>
                <a:spcPct val="110000"/>
              </a:lnSpc>
              <a:buNone/>
            </a:pPr>
            <a:r>
              <a:rPr lang="nl-NL" sz="1400" b="1" cap="none" dirty="0"/>
              <a:t>6. Uitvoerende functies</a:t>
            </a:r>
          </a:p>
          <a:p>
            <a:pPr marL="457189" lvl="1" indent="0">
              <a:lnSpc>
                <a:spcPct val="110000"/>
              </a:lnSpc>
              <a:buNone/>
            </a:pPr>
            <a:r>
              <a:rPr lang="nl-NL" sz="1400" cap="none" dirty="0"/>
              <a:t>	plannen en organiseren, oordelen en zelfbeoordeling (ziekte-inzicht) taalexpressie, 	impulsen onderdrukken; initiatief nemen, plannen, organiseren, problemen oplossen</a:t>
            </a:r>
          </a:p>
          <a:p>
            <a:pPr marL="457189" lvl="1" indent="0">
              <a:lnSpc>
                <a:spcPct val="110000"/>
              </a:lnSpc>
              <a:buNone/>
            </a:pPr>
            <a:r>
              <a:rPr lang="nl-NL" sz="1400" b="1" cap="none" dirty="0"/>
              <a:t>7. Visuele verwerking</a:t>
            </a:r>
          </a:p>
          <a:p>
            <a:pPr marL="457189" lvl="1" indent="0">
              <a:lnSpc>
                <a:spcPct val="110000"/>
              </a:lnSpc>
              <a:buNone/>
            </a:pPr>
            <a:r>
              <a:rPr lang="nl-NL" sz="1400" b="1" cap="none" dirty="0"/>
              <a:t>	</a:t>
            </a:r>
            <a:r>
              <a:rPr lang="nl-NL" sz="1400" cap="none" dirty="0"/>
              <a:t>lezen en andere complexe visuele vaardigheden, ruimtelijk inzicht</a:t>
            </a:r>
          </a:p>
          <a:p>
            <a:pPr marL="457189" lvl="1" indent="0">
              <a:lnSpc>
                <a:spcPct val="110000"/>
              </a:lnSpc>
              <a:buNone/>
            </a:pPr>
            <a:r>
              <a:rPr lang="nl-NL" sz="1400" b="1" cap="none" dirty="0"/>
              <a:t>8. Sociale cognitie</a:t>
            </a:r>
          </a:p>
          <a:p>
            <a:pPr marL="457189" lvl="1" indent="0">
              <a:lnSpc>
                <a:spcPct val="110000"/>
              </a:lnSpc>
              <a:buNone/>
            </a:pPr>
            <a:r>
              <a:rPr lang="nl-NL" sz="1400" b="1" i="0" cap="none" dirty="0">
                <a:effectLst/>
              </a:rPr>
              <a:t>	</a:t>
            </a:r>
            <a:r>
              <a:rPr lang="nl-NL" sz="1400" b="0" i="0" cap="none" dirty="0">
                <a:effectLst/>
              </a:rPr>
              <a:t>herkennen van gezichtsuitdrukkingen bij anderen, bv herkennen van de emoties 	angst, boosheid en verdriet</a:t>
            </a:r>
            <a:r>
              <a:rPr lang="nl-NL" sz="1400" cap="none" dirty="0"/>
              <a:t>,</a:t>
            </a:r>
            <a:r>
              <a:rPr lang="nl-NL" sz="1400" b="0" i="0" cap="none" dirty="0">
                <a:effectLst/>
              </a:rPr>
              <a:t> zich kunnen invoelen in een ander </a:t>
            </a:r>
            <a:endParaRPr lang="nl-NL" sz="1400" dirty="0"/>
          </a:p>
          <a:p>
            <a:pPr marL="457189" lvl="1" indent="0">
              <a:lnSpc>
                <a:spcPct val="110000"/>
              </a:lnSpc>
              <a:buNone/>
            </a:pPr>
            <a:endParaRPr lang="nl-NL" sz="1100" dirty="0"/>
          </a:p>
        </p:txBody>
      </p:sp>
      <p:pic>
        <p:nvPicPr>
          <p:cNvPr id="33" name="Picture 32">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4062776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44" name="Rectangle 46">
            <a:extLst>
              <a:ext uri="{FF2B5EF4-FFF2-40B4-BE49-F238E27FC236}">
                <a16:creationId xmlns:a16="http://schemas.microsoft.com/office/drawing/2014/main" id="{2120660E-F826-4655-BB97-984B17FE5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2">
            <a:extLst>
              <a:ext uri="{FF2B5EF4-FFF2-40B4-BE49-F238E27FC236}">
                <a16:creationId xmlns:a16="http://schemas.microsoft.com/office/drawing/2014/main" id="{B36D89EE-FA2B-4C32-8C00-B2C6ED2123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50">
            <a:extLst>
              <a:ext uri="{FF2B5EF4-FFF2-40B4-BE49-F238E27FC236}">
                <a16:creationId xmlns:a16="http://schemas.microsoft.com/office/drawing/2014/main" id="{318307F8-152F-4244-A9FE-8D30EFFB79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jdelijke aanduiding voor inhoud 2">
            <a:extLst>
              <a:ext uri="{FF2B5EF4-FFF2-40B4-BE49-F238E27FC236}">
                <a16:creationId xmlns:a16="http://schemas.microsoft.com/office/drawing/2014/main" id="{7005E082-2C49-4F40-A66E-8392A0B15903}"/>
              </a:ext>
            </a:extLst>
          </p:cNvPr>
          <p:cNvSpPr>
            <a:spLocks noGrp="1"/>
          </p:cNvSpPr>
          <p:nvPr>
            <p:ph sz="quarter" idx="13"/>
          </p:nvPr>
        </p:nvSpPr>
        <p:spPr>
          <a:xfrm>
            <a:off x="913774" y="2367092"/>
            <a:ext cx="3893978" cy="3424107"/>
          </a:xfrm>
        </p:spPr>
        <p:txBody>
          <a:bodyPr>
            <a:normAutofit/>
          </a:bodyPr>
          <a:lstStyle/>
          <a:p>
            <a:pPr marL="457189" lvl="1" indent="0" algn="ctr">
              <a:buNone/>
            </a:pPr>
            <a:r>
              <a:rPr lang="nl-NL" sz="1600" b="1" i="0" cap="none" dirty="0">
                <a:effectLst/>
              </a:rPr>
              <a:t>	</a:t>
            </a:r>
            <a:endParaRPr lang="nl-NL" sz="1600" dirty="0"/>
          </a:p>
          <a:p>
            <a:pPr marL="457189" lvl="1" indent="0" algn="ctr">
              <a:buNone/>
            </a:pPr>
            <a:endParaRPr lang="nl-NL" sz="1600" dirty="0"/>
          </a:p>
        </p:txBody>
      </p:sp>
      <p:sp>
        <p:nvSpPr>
          <p:cNvPr id="2" name="Titel 1">
            <a:extLst>
              <a:ext uri="{FF2B5EF4-FFF2-40B4-BE49-F238E27FC236}">
                <a16:creationId xmlns:a16="http://schemas.microsoft.com/office/drawing/2014/main" id="{A05D2451-648F-4750-ACFE-618DC807E0AD}"/>
              </a:ext>
            </a:extLst>
          </p:cNvPr>
          <p:cNvSpPr>
            <a:spLocks noGrp="1"/>
          </p:cNvSpPr>
          <p:nvPr>
            <p:ph type="title"/>
          </p:nvPr>
        </p:nvSpPr>
        <p:spPr>
          <a:xfrm>
            <a:off x="913776" y="618517"/>
            <a:ext cx="3893976" cy="1596177"/>
          </a:xfrm>
        </p:spPr>
        <p:txBody>
          <a:bodyPr anchor="b">
            <a:normAutofit/>
          </a:bodyPr>
          <a:lstStyle/>
          <a:p>
            <a:br>
              <a:rPr lang="nl-NL" sz="2500" dirty="0"/>
            </a:br>
            <a:r>
              <a:rPr lang="nl-NL" sz="2500" dirty="0"/>
              <a:t>STOORNISSEN in</a:t>
            </a:r>
            <a:br>
              <a:rPr lang="nl-NL" sz="2500" dirty="0"/>
            </a:br>
            <a:r>
              <a:rPr lang="nl-NL" sz="2500" dirty="0"/>
              <a:t>Hogere hersenfuncties</a:t>
            </a:r>
            <a:br>
              <a:rPr lang="nl-NL" sz="2500" dirty="0"/>
            </a:br>
            <a:endParaRPr lang="nl-NL" sz="2500" dirty="0"/>
          </a:p>
        </p:txBody>
      </p:sp>
      <p:sp>
        <p:nvSpPr>
          <p:cNvPr id="6" name="Rectangle 1">
            <a:extLst>
              <a:ext uri="{FF2B5EF4-FFF2-40B4-BE49-F238E27FC236}">
                <a16:creationId xmlns:a16="http://schemas.microsoft.com/office/drawing/2014/main" id="{9239EB34-0478-4635-BDF9-051860272176}"/>
              </a:ext>
            </a:extLst>
          </p:cNvPr>
          <p:cNvSpPr>
            <a:spLocks noChangeArrowheads="1"/>
          </p:cNvSpPr>
          <p:nvPr/>
        </p:nvSpPr>
        <p:spPr bwMode="auto">
          <a:xfrm>
            <a:off x="3376468" y="3200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0" name="Rectangle 3">
            <a:extLst>
              <a:ext uri="{FF2B5EF4-FFF2-40B4-BE49-F238E27FC236}">
                <a16:creationId xmlns:a16="http://schemas.microsoft.com/office/drawing/2014/main" id="{2853091E-5C7A-405E-A13A-1B801533EABA}"/>
              </a:ext>
            </a:extLst>
          </p:cNvPr>
          <p:cNvSpPr>
            <a:spLocks noChangeArrowheads="1"/>
          </p:cNvSpPr>
          <p:nvPr/>
        </p:nvSpPr>
        <p:spPr bwMode="auto">
          <a:xfrm>
            <a:off x="3219450" y="31035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9" name="Tabel 8">
            <a:extLst>
              <a:ext uri="{FF2B5EF4-FFF2-40B4-BE49-F238E27FC236}">
                <a16:creationId xmlns:a16="http://schemas.microsoft.com/office/drawing/2014/main" id="{C656DA3F-79C3-4C4C-8050-2A6E8B5C4EAA}"/>
              </a:ext>
            </a:extLst>
          </p:cNvPr>
          <p:cNvGraphicFramePr>
            <a:graphicFrameLocks noGrp="1"/>
          </p:cNvGraphicFramePr>
          <p:nvPr>
            <p:extLst>
              <p:ext uri="{D42A27DB-BD31-4B8C-83A1-F6EECF244321}">
                <p14:modId xmlns:p14="http://schemas.microsoft.com/office/powerpoint/2010/main" val="3482076499"/>
              </p:ext>
            </p:extLst>
          </p:nvPr>
        </p:nvGraphicFramePr>
        <p:xfrm>
          <a:off x="5078061" y="787971"/>
          <a:ext cx="6200164" cy="4868334"/>
        </p:xfrm>
        <a:graphic>
          <a:graphicData uri="http://schemas.openxmlformats.org/drawingml/2006/table">
            <a:tbl>
              <a:tblPr firstRow="1" firstCol="1" bandRow="1">
                <a:tableStyleId>{5C22544A-7EE6-4342-B048-85BDC9FD1C3A}</a:tableStyleId>
              </a:tblPr>
              <a:tblGrid>
                <a:gridCol w="3092211">
                  <a:extLst>
                    <a:ext uri="{9D8B030D-6E8A-4147-A177-3AD203B41FA5}">
                      <a16:colId xmlns:a16="http://schemas.microsoft.com/office/drawing/2014/main" val="2620301406"/>
                    </a:ext>
                  </a:extLst>
                </a:gridCol>
                <a:gridCol w="3107953">
                  <a:extLst>
                    <a:ext uri="{9D8B030D-6E8A-4147-A177-3AD203B41FA5}">
                      <a16:colId xmlns:a16="http://schemas.microsoft.com/office/drawing/2014/main" val="2316121877"/>
                    </a:ext>
                  </a:extLst>
                </a:gridCol>
              </a:tblGrid>
              <a:tr h="410336">
                <a:tc>
                  <a:txBody>
                    <a:bodyPr/>
                    <a:lstStyle/>
                    <a:p>
                      <a:pPr>
                        <a:lnSpc>
                          <a:spcPct val="107000"/>
                        </a:lnSpc>
                        <a:spcAft>
                          <a:spcPts val="800"/>
                        </a:spcAft>
                      </a:pPr>
                      <a:r>
                        <a:rPr lang="nl-NL" sz="2300" kern="1200">
                          <a:effectLst/>
                        </a:rPr>
                        <a:t>Normaal</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113341" marR="113341" marT="0" marB="0"/>
                </a:tc>
                <a:tc>
                  <a:txBody>
                    <a:bodyPr/>
                    <a:lstStyle/>
                    <a:p>
                      <a:pPr>
                        <a:lnSpc>
                          <a:spcPct val="107000"/>
                        </a:lnSpc>
                        <a:spcAft>
                          <a:spcPts val="800"/>
                        </a:spcAft>
                      </a:pPr>
                      <a:r>
                        <a:rPr lang="nl-NL" sz="2300" kern="1200">
                          <a:effectLst/>
                        </a:rPr>
                        <a:t> Gestoord</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113341" marR="113341" marT="0" marB="0"/>
                </a:tc>
                <a:extLst>
                  <a:ext uri="{0D108BD9-81ED-4DB2-BD59-A6C34878D82A}">
                    <a16:rowId xmlns:a16="http://schemas.microsoft.com/office/drawing/2014/main" val="1254347429"/>
                  </a:ext>
                </a:extLst>
              </a:tr>
              <a:tr h="410336">
                <a:tc>
                  <a:txBody>
                    <a:bodyPr/>
                    <a:lstStyle/>
                    <a:p>
                      <a:pPr>
                        <a:lnSpc>
                          <a:spcPct val="107000"/>
                        </a:lnSpc>
                        <a:spcAft>
                          <a:spcPts val="800"/>
                        </a:spcAft>
                      </a:pPr>
                      <a:r>
                        <a:rPr lang="nl-NL" sz="2300" kern="1200">
                          <a:effectLst/>
                        </a:rPr>
                        <a:t>Geheugen</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113341" marR="113341" marT="0" marB="0"/>
                </a:tc>
                <a:tc>
                  <a:txBody>
                    <a:bodyPr/>
                    <a:lstStyle/>
                    <a:p>
                      <a:pPr>
                        <a:lnSpc>
                          <a:spcPct val="107000"/>
                        </a:lnSpc>
                        <a:spcAft>
                          <a:spcPts val="800"/>
                        </a:spcAft>
                      </a:pPr>
                      <a:r>
                        <a:rPr lang="nl-NL" sz="2300">
                          <a:effectLst/>
                        </a:rPr>
                        <a:t>confabuleren</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113341" marR="113341" marT="0" marB="0"/>
                </a:tc>
                <a:extLst>
                  <a:ext uri="{0D108BD9-81ED-4DB2-BD59-A6C34878D82A}">
                    <a16:rowId xmlns:a16="http://schemas.microsoft.com/office/drawing/2014/main" val="2065396521"/>
                  </a:ext>
                </a:extLst>
              </a:tr>
              <a:tr h="410336">
                <a:tc>
                  <a:txBody>
                    <a:bodyPr/>
                    <a:lstStyle/>
                    <a:p>
                      <a:pPr>
                        <a:lnSpc>
                          <a:spcPct val="107000"/>
                        </a:lnSpc>
                        <a:spcAft>
                          <a:spcPts val="800"/>
                        </a:spcAft>
                      </a:pPr>
                      <a:r>
                        <a:rPr lang="nl-NL" sz="2300" kern="1200">
                          <a:effectLst/>
                        </a:rPr>
                        <a:t>Taalverwerking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113341" marR="113341" marT="0" marB="0"/>
                </a:tc>
                <a:tc>
                  <a:txBody>
                    <a:bodyPr/>
                    <a:lstStyle/>
                    <a:p>
                      <a:pPr>
                        <a:lnSpc>
                          <a:spcPct val="107000"/>
                        </a:lnSpc>
                        <a:spcAft>
                          <a:spcPts val="800"/>
                        </a:spcAft>
                      </a:pPr>
                      <a:r>
                        <a:rPr lang="nl-NL" sz="2300">
                          <a:effectLst/>
                        </a:rPr>
                        <a:t>afasie</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113341" marR="113341" marT="0" marB="0"/>
                </a:tc>
                <a:extLst>
                  <a:ext uri="{0D108BD9-81ED-4DB2-BD59-A6C34878D82A}">
                    <a16:rowId xmlns:a16="http://schemas.microsoft.com/office/drawing/2014/main" val="3980194410"/>
                  </a:ext>
                </a:extLst>
              </a:tr>
              <a:tr h="410336">
                <a:tc>
                  <a:txBody>
                    <a:bodyPr/>
                    <a:lstStyle/>
                    <a:p>
                      <a:pPr>
                        <a:lnSpc>
                          <a:spcPct val="107000"/>
                        </a:lnSpc>
                        <a:spcAft>
                          <a:spcPts val="800"/>
                        </a:spcAft>
                      </a:pPr>
                      <a:r>
                        <a:rPr lang="nl-NL" sz="2300" kern="1200">
                          <a:effectLst/>
                        </a:rPr>
                        <a:t>Praxie</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113341" marR="113341" marT="0" marB="0"/>
                </a:tc>
                <a:tc>
                  <a:txBody>
                    <a:bodyPr/>
                    <a:lstStyle/>
                    <a:p>
                      <a:pPr>
                        <a:lnSpc>
                          <a:spcPct val="107000"/>
                        </a:lnSpc>
                        <a:spcAft>
                          <a:spcPts val="800"/>
                        </a:spcAft>
                      </a:pPr>
                      <a:r>
                        <a:rPr lang="nl-NL" sz="2300">
                          <a:effectLst/>
                        </a:rPr>
                        <a:t>apraxie</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113341" marR="113341" marT="0" marB="0"/>
                </a:tc>
                <a:extLst>
                  <a:ext uri="{0D108BD9-81ED-4DB2-BD59-A6C34878D82A}">
                    <a16:rowId xmlns:a16="http://schemas.microsoft.com/office/drawing/2014/main" val="2133990836"/>
                  </a:ext>
                </a:extLst>
              </a:tr>
              <a:tr h="410336">
                <a:tc>
                  <a:txBody>
                    <a:bodyPr/>
                    <a:lstStyle/>
                    <a:p>
                      <a:pPr>
                        <a:lnSpc>
                          <a:spcPct val="107000"/>
                        </a:lnSpc>
                        <a:spcAft>
                          <a:spcPts val="800"/>
                        </a:spcAft>
                      </a:pPr>
                      <a:r>
                        <a:rPr lang="nl-NL" sz="2300" kern="1200">
                          <a:effectLst/>
                        </a:rPr>
                        <a:t>Gnosie</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113341" marR="113341" marT="0" marB="0"/>
                </a:tc>
                <a:tc>
                  <a:txBody>
                    <a:bodyPr/>
                    <a:lstStyle/>
                    <a:p>
                      <a:pPr>
                        <a:lnSpc>
                          <a:spcPct val="107000"/>
                        </a:lnSpc>
                        <a:spcAft>
                          <a:spcPts val="800"/>
                        </a:spcAft>
                      </a:pPr>
                      <a:r>
                        <a:rPr lang="nl-NL" sz="2300">
                          <a:effectLst/>
                        </a:rPr>
                        <a:t>agnosie</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113341" marR="113341" marT="0" marB="0"/>
                </a:tc>
                <a:extLst>
                  <a:ext uri="{0D108BD9-81ED-4DB2-BD59-A6C34878D82A}">
                    <a16:rowId xmlns:a16="http://schemas.microsoft.com/office/drawing/2014/main" val="352374664"/>
                  </a:ext>
                </a:extLst>
              </a:tr>
              <a:tr h="410336">
                <a:tc>
                  <a:txBody>
                    <a:bodyPr/>
                    <a:lstStyle/>
                    <a:p>
                      <a:pPr>
                        <a:lnSpc>
                          <a:spcPct val="107000"/>
                        </a:lnSpc>
                        <a:spcAft>
                          <a:spcPts val="800"/>
                        </a:spcAft>
                      </a:pPr>
                      <a:r>
                        <a:rPr lang="nl-NL" sz="2300" kern="1200">
                          <a:effectLst/>
                        </a:rPr>
                        <a:t>Aandacht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113341" marR="113341" marT="0" marB="0"/>
                </a:tc>
                <a:tc>
                  <a:txBody>
                    <a:bodyPr/>
                    <a:lstStyle/>
                    <a:p>
                      <a:pPr>
                        <a:lnSpc>
                          <a:spcPct val="107000"/>
                        </a:lnSpc>
                        <a:spcAft>
                          <a:spcPts val="800"/>
                        </a:spcAft>
                      </a:pPr>
                      <a:r>
                        <a:rPr lang="nl-NL" sz="2300" dirty="0">
                          <a:effectLst/>
                        </a:rPr>
                        <a:t>desoriëntatie</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113341" marR="113341" marT="0" marB="0"/>
                </a:tc>
                <a:extLst>
                  <a:ext uri="{0D108BD9-81ED-4DB2-BD59-A6C34878D82A}">
                    <a16:rowId xmlns:a16="http://schemas.microsoft.com/office/drawing/2014/main" val="1220793392"/>
                  </a:ext>
                </a:extLst>
              </a:tr>
              <a:tr h="787615">
                <a:tc>
                  <a:txBody>
                    <a:bodyPr/>
                    <a:lstStyle/>
                    <a:p>
                      <a:pPr>
                        <a:lnSpc>
                          <a:spcPct val="107000"/>
                        </a:lnSpc>
                        <a:spcAft>
                          <a:spcPts val="800"/>
                        </a:spcAft>
                      </a:pPr>
                      <a:r>
                        <a:rPr lang="nl-NL" sz="2300" kern="1200" dirty="0">
                          <a:effectLst/>
                        </a:rPr>
                        <a:t>Uitvoerende functies</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113341" marR="113341" marT="0" marB="0"/>
                </a:tc>
                <a:tc>
                  <a:txBody>
                    <a:bodyPr/>
                    <a:lstStyle/>
                    <a:p>
                      <a:pPr>
                        <a:lnSpc>
                          <a:spcPct val="107000"/>
                        </a:lnSpc>
                        <a:spcAft>
                          <a:spcPts val="800"/>
                        </a:spcAft>
                      </a:pPr>
                      <a:r>
                        <a:rPr lang="nl-NL" sz="2300" dirty="0">
                          <a:effectLst/>
                        </a:rPr>
                        <a:t>apathie, perseveren, decorumverlies</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113341" marR="113341" marT="0" marB="0"/>
                </a:tc>
                <a:extLst>
                  <a:ext uri="{0D108BD9-81ED-4DB2-BD59-A6C34878D82A}">
                    <a16:rowId xmlns:a16="http://schemas.microsoft.com/office/drawing/2014/main" val="3351854587"/>
                  </a:ext>
                </a:extLst>
              </a:tr>
              <a:tr h="787615">
                <a:tc>
                  <a:txBody>
                    <a:bodyPr/>
                    <a:lstStyle/>
                    <a:p>
                      <a:pPr>
                        <a:lnSpc>
                          <a:spcPct val="107000"/>
                        </a:lnSpc>
                        <a:spcAft>
                          <a:spcPts val="800"/>
                        </a:spcAft>
                      </a:pPr>
                      <a:r>
                        <a:rPr lang="nl-NL" sz="2300" kern="1200" dirty="0">
                          <a:effectLst/>
                        </a:rPr>
                        <a:t>Visuele verwerking</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113341" marR="113341" marT="0" marB="0"/>
                </a:tc>
                <a:tc>
                  <a:txBody>
                    <a:bodyPr/>
                    <a:lstStyle/>
                    <a:p>
                      <a:pPr>
                        <a:lnSpc>
                          <a:spcPct val="107000"/>
                        </a:lnSpc>
                        <a:spcAft>
                          <a:spcPts val="800"/>
                        </a:spcAft>
                      </a:pPr>
                      <a:r>
                        <a:rPr lang="nl-NL" sz="2300" dirty="0">
                          <a:effectLst/>
                        </a:rPr>
                        <a:t>hersenblind, </a:t>
                      </a:r>
                    </a:p>
                    <a:p>
                      <a:pPr>
                        <a:lnSpc>
                          <a:spcPct val="107000"/>
                        </a:lnSpc>
                        <a:spcAft>
                          <a:spcPts val="800"/>
                        </a:spcAft>
                      </a:pPr>
                      <a:r>
                        <a:rPr lang="nl-NL" sz="2300" dirty="0">
                          <a:effectLst/>
                        </a:rPr>
                        <a:t>hallucinaties</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113341" marR="113341" marT="0" marB="0"/>
                </a:tc>
                <a:extLst>
                  <a:ext uri="{0D108BD9-81ED-4DB2-BD59-A6C34878D82A}">
                    <a16:rowId xmlns:a16="http://schemas.microsoft.com/office/drawing/2014/main" val="292335372"/>
                  </a:ext>
                </a:extLst>
              </a:tr>
              <a:tr h="787615">
                <a:tc>
                  <a:txBody>
                    <a:bodyPr/>
                    <a:lstStyle/>
                    <a:p>
                      <a:pPr>
                        <a:lnSpc>
                          <a:spcPct val="107000"/>
                        </a:lnSpc>
                        <a:spcAft>
                          <a:spcPts val="800"/>
                        </a:spcAft>
                      </a:pPr>
                      <a:r>
                        <a:rPr lang="nl-NL" sz="2300" kern="1200" dirty="0">
                          <a:effectLst/>
                        </a:rPr>
                        <a:t>Sociale cognitie</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113341" marR="113341" marT="0" marB="0"/>
                </a:tc>
                <a:tc>
                  <a:txBody>
                    <a:bodyPr/>
                    <a:lstStyle/>
                    <a:p>
                      <a:pPr>
                        <a:lnSpc>
                          <a:spcPct val="107000"/>
                        </a:lnSpc>
                        <a:spcAft>
                          <a:spcPts val="800"/>
                        </a:spcAft>
                      </a:pPr>
                      <a:r>
                        <a:rPr lang="nl-NL" sz="2300" dirty="0">
                          <a:effectLst/>
                        </a:rPr>
                        <a:t>negatieve interacties met anderen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113341" marR="113341" marT="0" marB="0"/>
                </a:tc>
                <a:extLst>
                  <a:ext uri="{0D108BD9-81ED-4DB2-BD59-A6C34878D82A}">
                    <a16:rowId xmlns:a16="http://schemas.microsoft.com/office/drawing/2014/main" val="2039212925"/>
                  </a:ext>
                </a:extLst>
              </a:tr>
            </a:tbl>
          </a:graphicData>
        </a:graphic>
      </p:graphicFrame>
    </p:spTree>
    <p:extLst>
      <p:ext uri="{BB962C8B-B14F-4D97-AF65-F5344CB8AC3E}">
        <p14:creationId xmlns:p14="http://schemas.microsoft.com/office/powerpoint/2010/main" val="1365716440"/>
      </p:ext>
    </p:extLst>
  </p:cSld>
  <p:clrMapOvr>
    <a:masterClrMapping/>
  </p:clrMapOvr>
</p:sld>
</file>

<file path=ppt/theme/theme1.xml><?xml version="1.0" encoding="utf-8"?>
<a:theme xmlns:a="http://schemas.openxmlformats.org/drawingml/2006/main" name="Druppel">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DA24E62B7EBB4FBAD43CBCA59DB486" ma:contentTypeVersion="4" ma:contentTypeDescription="Een nieuw document maken." ma:contentTypeScope="" ma:versionID="3027a2f7699d2de3d01e577e28afa59b">
  <xsd:schema xmlns:xsd="http://www.w3.org/2001/XMLSchema" xmlns:xs="http://www.w3.org/2001/XMLSchema" xmlns:p="http://schemas.microsoft.com/office/2006/metadata/properties" xmlns:ns2="122f83b1-03c5-4942-a8e9-431ef817e0f3" xmlns:ns3="e83fa896-2f43-49c2-a53b-8d13a6f16262" targetNamespace="http://schemas.microsoft.com/office/2006/metadata/properties" ma:root="true" ma:fieldsID="987b1c6e5d4cf649c85d269c13f67e4d" ns2:_="" ns3:_="">
    <xsd:import namespace="122f83b1-03c5-4942-a8e9-431ef817e0f3"/>
    <xsd:import namespace="e83fa896-2f43-49c2-a53b-8d13a6f1626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83b1-03c5-4942-a8e9-431ef817e0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3fa896-2f43-49c2-a53b-8d13a6f16262"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AA79A7-C372-4525-8ACB-61EF6CBF5AB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F9B1D10-89DB-461A-99B0-4D2924EC48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f83b1-03c5-4942-a8e9-431ef817e0f3"/>
    <ds:schemaRef ds:uri="e83fa896-2f43-49c2-a53b-8d13a6f162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156B35-FC4F-493F-B7D9-3BDCB518E1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328</TotalTime>
  <Words>1494</Words>
  <Application>Microsoft Office PowerPoint</Application>
  <PresentationFormat>Breedbeeld</PresentationFormat>
  <Paragraphs>271</Paragraphs>
  <Slides>31</Slides>
  <Notes>14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31</vt:i4>
      </vt:variant>
    </vt:vector>
  </HeadingPairs>
  <TitlesOfParts>
    <vt:vector size="38" baseType="lpstr">
      <vt:lpstr>Arial</vt:lpstr>
      <vt:lpstr>Calibri</vt:lpstr>
      <vt:lpstr>Calibri Light</vt:lpstr>
      <vt:lpstr>Hind</vt:lpstr>
      <vt:lpstr>Tw Cen MT</vt:lpstr>
      <vt:lpstr>Wingdings</vt:lpstr>
      <vt:lpstr>Druppel</vt:lpstr>
      <vt:lpstr> Dementie </vt:lpstr>
      <vt:lpstr>voorstel</vt:lpstr>
      <vt:lpstr>Cognitieve stoornissen</vt:lpstr>
      <vt:lpstr>hersenkwabben</vt:lpstr>
      <vt:lpstr>PowerPoint-presentatie</vt:lpstr>
      <vt:lpstr>   </vt:lpstr>
      <vt:lpstr>  hersenen  analyseren  informatie   in drie stappen    </vt:lpstr>
      <vt:lpstr>Hogere hersenfuncties (tertiaire  schorsgebieden) </vt:lpstr>
      <vt:lpstr> STOORNISSEN in Hogere hersenfuncties </vt:lpstr>
      <vt:lpstr>Dementie</vt:lpstr>
      <vt:lpstr>Fasen</vt:lpstr>
      <vt:lpstr>Soorten dementie</vt:lpstr>
      <vt:lpstr> Probleemgebieden</vt:lpstr>
      <vt:lpstr>Symptomen (algemeen)</vt:lpstr>
      <vt:lpstr>Alzheimer</vt:lpstr>
      <vt:lpstr>Vasculaire dementie</vt:lpstr>
      <vt:lpstr>Fronto-temporale dementie</vt:lpstr>
      <vt:lpstr>Lewy-body dementie</vt:lpstr>
      <vt:lpstr>Korsakov syndroom</vt:lpstr>
      <vt:lpstr>‘Reversibele’ dementie</vt:lpstr>
      <vt:lpstr>Verwardheid</vt:lpstr>
      <vt:lpstr>Diagnostiek</vt:lpstr>
      <vt:lpstr>overzicht</vt:lpstr>
      <vt:lpstr>PowerPoint-presentatie</vt:lpstr>
      <vt:lpstr>1. Benoem de hersenkwabben A,B,C&amp;D</vt:lpstr>
      <vt:lpstr> </vt:lpstr>
      <vt:lpstr>Vraag</vt:lpstr>
      <vt:lpstr>PowerPoint-presentatie</vt:lpstr>
      <vt:lpstr>PowerPoint-presentatie</vt:lpstr>
      <vt:lpstr>Welk team heeft het beste gescoord? </vt:lpstr>
      <vt:lpstr>Wees alert!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Hogere hersenfuncties   en   cognitieve stoornissen</dc:title>
  <dc:creator>Susana van der Klei</dc:creator>
  <cp:lastModifiedBy>Nicole Hazendonk</cp:lastModifiedBy>
  <cp:revision>4</cp:revision>
  <dcterms:created xsi:type="dcterms:W3CDTF">2020-12-16T20:13:10Z</dcterms:created>
  <dcterms:modified xsi:type="dcterms:W3CDTF">2022-11-21T10:13:29Z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0x0101008BDA24E62B7EBB4FBAD43CBCA59DB486</vt:lpwstr>
  </property>
</Properties>
</file>